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29" r:id="rId2"/>
    <p:sldId id="364" r:id="rId3"/>
    <p:sldId id="322" r:id="rId4"/>
    <p:sldId id="327" r:id="rId5"/>
    <p:sldId id="346" r:id="rId6"/>
    <p:sldId id="353" r:id="rId7"/>
    <p:sldId id="351" r:id="rId8"/>
    <p:sldId id="354" r:id="rId9"/>
    <p:sldId id="344" r:id="rId10"/>
    <p:sldId id="348" r:id="rId11"/>
    <p:sldId id="342" r:id="rId12"/>
    <p:sldId id="343" r:id="rId13"/>
    <p:sldId id="363" r:id="rId14"/>
    <p:sldId id="338" r:id="rId15"/>
    <p:sldId id="334" r:id="rId16"/>
    <p:sldId id="335" r:id="rId17"/>
    <p:sldId id="336" r:id="rId18"/>
    <p:sldId id="347" r:id="rId19"/>
    <p:sldId id="339" r:id="rId20"/>
    <p:sldId id="328" r:id="rId21"/>
    <p:sldId id="349" r:id="rId22"/>
    <p:sldId id="350" r:id="rId23"/>
    <p:sldId id="356" r:id="rId24"/>
    <p:sldId id="358" r:id="rId25"/>
    <p:sldId id="359" r:id="rId26"/>
    <p:sldId id="360" r:id="rId27"/>
    <p:sldId id="362" r:id="rId28"/>
    <p:sldId id="36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x\Documents\TME\2017_09_25\EUR_aggregated_estimates_2017-09-25.csv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WD%20PAssport\My%20Data\Attache\2017\30%20Years%20HIV%20epidemic%20-%20Report\30%20years%20of%20HIV%20epidemic_Main%20Data%20file%20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C:\Users\AWER0002\Dropbox\TBHIV%20Baseline\Figurer%20til%20oral%20pr&#230;sentation%20Glasgow\Susceptibility%20bar%20chart_Glasgow%20oral%20presentation_25OCT2014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ax\Documents\My%20WHO%20TB%20docs\Presentations\Presentation%20chart%20TAG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'EUR_aggregated_estimates_2017-0'!$C$26:$C$36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'EUR_aggregated_estimates_2017-0'!$D$26:$D$36</c:f>
              <c:numCache>
                <c:formatCode>0.0%</c:formatCode>
                <c:ptCount val="11"/>
                <c:pt idx="0">
                  <c:v>3.1E-2</c:v>
                </c:pt>
                <c:pt idx="1">
                  <c:v>3.1E-2</c:v>
                </c:pt>
                <c:pt idx="2">
                  <c:v>3.6999999999999998E-2</c:v>
                </c:pt>
                <c:pt idx="3">
                  <c:v>4.9000000000000002E-2</c:v>
                </c:pt>
                <c:pt idx="4">
                  <c:v>5.8999999999999997E-2</c:v>
                </c:pt>
                <c:pt idx="5">
                  <c:v>5.8999999999999997E-2</c:v>
                </c:pt>
                <c:pt idx="6">
                  <c:v>5.8999999999999997E-2</c:v>
                </c:pt>
                <c:pt idx="7">
                  <c:v>6.5000000000000002E-2</c:v>
                </c:pt>
                <c:pt idx="8">
                  <c:v>7.5999999999999998E-2</c:v>
                </c:pt>
                <c:pt idx="9">
                  <c:v>0.09</c:v>
                </c:pt>
                <c:pt idx="10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FE-428C-8C59-0BE95521C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17"/>
        <c:axId val="84133616"/>
        <c:axId val="130993072"/>
      </c:barChart>
      <c:catAx>
        <c:axId val="8413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993072"/>
        <c:crosses val="autoZero"/>
        <c:auto val="1"/>
        <c:lblAlgn val="ctr"/>
        <c:lblOffset val="100"/>
        <c:noMultiLvlLbl val="0"/>
      </c:catAx>
      <c:valAx>
        <c:axId val="1309930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crossAx val="8413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35703711776511"/>
          <c:y val="6.749049225989609E-2"/>
          <c:w val="0.81188367889999891"/>
          <c:h val="0.68200014998125236"/>
        </c:manualLayout>
      </c:layout>
      <c:areaChart>
        <c:grouping val="stacked"/>
        <c:varyColors val="0"/>
        <c:ser>
          <c:idx val="1"/>
          <c:order val="0"/>
          <c:tx>
            <c:strRef>
              <c:f>'[Chart in Microsoft PowerPoint]Incidence_region'!$A$3</c:f>
              <c:strCache>
                <c:ptCount val="1"/>
                <c:pt idx="0">
                  <c:v>Low </c:v>
                </c:pt>
              </c:strCache>
            </c:strRef>
          </c:tx>
          <c:spPr>
            <a:noFill/>
          </c:spPr>
          <c:cat>
            <c:numRef>
              <c:f>'[Chart in Microsoft PowerPoint]Incidence_region'!$B$1:$R$1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PowerPoint]Incidence_region'!$B$3:$R$3</c:f>
              <c:numCache>
                <c:formatCode>General</c:formatCode>
                <c:ptCount val="17"/>
                <c:pt idx="0">
                  <c:v>45</c:v>
                </c:pt>
                <c:pt idx="1">
                  <c:v>45</c:v>
                </c:pt>
                <c:pt idx="2">
                  <c:v>45</c:v>
                </c:pt>
                <c:pt idx="3">
                  <c:v>45</c:v>
                </c:pt>
                <c:pt idx="4">
                  <c:v>44</c:v>
                </c:pt>
                <c:pt idx="5">
                  <c:v>43</c:v>
                </c:pt>
                <c:pt idx="6">
                  <c:v>42</c:v>
                </c:pt>
                <c:pt idx="7">
                  <c:v>41</c:v>
                </c:pt>
                <c:pt idx="8">
                  <c:v>40</c:v>
                </c:pt>
                <c:pt idx="9">
                  <c:v>39</c:v>
                </c:pt>
                <c:pt idx="10">
                  <c:v>37</c:v>
                </c:pt>
                <c:pt idx="11">
                  <c:v>35</c:v>
                </c:pt>
                <c:pt idx="12">
                  <c:v>33</c:v>
                </c:pt>
                <c:pt idx="13">
                  <c:v>31</c:v>
                </c:pt>
                <c:pt idx="14">
                  <c:v>30</c:v>
                </c:pt>
                <c:pt idx="15">
                  <c:v>29</c:v>
                </c:pt>
                <c:pt idx="16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40-432C-8BDC-F318DD85EE51}"/>
            </c:ext>
          </c:extLst>
        </c:ser>
        <c:ser>
          <c:idx val="3"/>
          <c:order val="2"/>
          <c:tx>
            <c:strRef>
              <c:f>'[Chart in Microsoft PowerPoint]Incidence_region'!$A$5</c:f>
              <c:strCache>
                <c:ptCount val="1"/>
                <c:pt idx="0">
                  <c:v>Uncertainty range 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'[Chart in Microsoft PowerPoint]Incidence_region'!$B$1:$R$1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PowerPoint]Incidence_region'!$B$5:$R$5</c:f>
              <c:numCache>
                <c:formatCode>0</c:formatCode>
                <c:ptCount val="17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12</c:v>
                </c:pt>
                <c:pt idx="8">
                  <c:v>13</c:v>
                </c:pt>
                <c:pt idx="9">
                  <c:v>12</c:v>
                </c:pt>
                <c:pt idx="10">
                  <c:v>12</c:v>
                </c:pt>
                <c:pt idx="11">
                  <c:v>11</c:v>
                </c:pt>
                <c:pt idx="12">
                  <c:v>11</c:v>
                </c:pt>
                <c:pt idx="13">
                  <c:v>10</c:v>
                </c:pt>
                <c:pt idx="14">
                  <c:v>10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40-432C-8BDC-F318DD85E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742312"/>
        <c:axId val="129742696"/>
      </c:areaChart>
      <c:lineChart>
        <c:grouping val="standard"/>
        <c:varyColors val="0"/>
        <c:ser>
          <c:idx val="2"/>
          <c:order val="1"/>
          <c:tx>
            <c:strRef>
              <c:f>'[Chart in Microsoft PowerPoint]Incidence_region'!$A$4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22"/>
              <c:layout>
                <c:manualLayout>
                  <c:x val="4.9209138840070298E-2"/>
                  <c:y val="1.142857142857142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640-432C-8BDC-F318DD85EE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PowerPoint]Incidence_region'!$B$1:$R$1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PowerPoint]Incidence_region'!$B$4:$Q$4</c:f>
              <c:numCache>
                <c:formatCode>General</c:formatCode>
                <c:ptCount val="16"/>
                <c:pt idx="0">
                  <c:v>59</c:v>
                </c:pt>
                <c:pt idx="1">
                  <c:v>59</c:v>
                </c:pt>
                <c:pt idx="2">
                  <c:v>59</c:v>
                </c:pt>
                <c:pt idx="3">
                  <c:v>58</c:v>
                </c:pt>
                <c:pt idx="4">
                  <c:v>57</c:v>
                </c:pt>
                <c:pt idx="5">
                  <c:v>56</c:v>
                </c:pt>
                <c:pt idx="6">
                  <c:v>55</c:v>
                </c:pt>
                <c:pt idx="7">
                  <c:v>53</c:v>
                </c:pt>
                <c:pt idx="8">
                  <c:v>53</c:v>
                </c:pt>
                <c:pt idx="9">
                  <c:v>51</c:v>
                </c:pt>
                <c:pt idx="10">
                  <c:v>49</c:v>
                </c:pt>
                <c:pt idx="11">
                  <c:v>46</c:v>
                </c:pt>
                <c:pt idx="12">
                  <c:v>44</c:v>
                </c:pt>
                <c:pt idx="13">
                  <c:v>41</c:v>
                </c:pt>
                <c:pt idx="14">
                  <c:v>40</c:v>
                </c:pt>
                <c:pt idx="15">
                  <c:v>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640-432C-8BDC-F318DD85EE51}"/>
            </c:ext>
          </c:extLst>
        </c:ser>
        <c:ser>
          <c:idx val="4"/>
          <c:order val="3"/>
          <c:tx>
            <c:strRef>
              <c:f>'[Chart in Microsoft PowerPoint]Incidence_region'!$A$6</c:f>
              <c:strCache>
                <c:ptCount val="1"/>
                <c:pt idx="0">
                  <c:v>Estimated TB/HIV rate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22"/>
              <c:layout>
                <c:manualLayout>
                  <c:x val="7.2642062097246635E-2"/>
                  <c:y val="-7.61904761904761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640-432C-8BDC-F318DD85EE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PowerPoint]Incidence_region'!$B$1:$R$1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PowerPoint]Incidence_region'!$B$6:$R$6</c:f>
              <c:numCache>
                <c:formatCode>General</c:formatCode>
                <c:ptCount val="17"/>
                <c:pt idx="0">
                  <c:v>1.8</c:v>
                </c:pt>
                <c:pt idx="1">
                  <c:v>1.7</c:v>
                </c:pt>
                <c:pt idx="2">
                  <c:v>1.7</c:v>
                </c:pt>
                <c:pt idx="3">
                  <c:v>1.7</c:v>
                </c:pt>
                <c:pt idx="4">
                  <c:v>1.6</c:v>
                </c:pt>
                <c:pt idx="5">
                  <c:v>1.6</c:v>
                </c:pt>
                <c:pt idx="6">
                  <c:v>1.5</c:v>
                </c:pt>
                <c:pt idx="7">
                  <c:v>1.5</c:v>
                </c:pt>
                <c:pt idx="8">
                  <c:v>1.7</c:v>
                </c:pt>
                <c:pt idx="9">
                  <c:v>2.2000000000000002</c:v>
                </c:pt>
                <c:pt idx="10">
                  <c:v>2.5</c:v>
                </c:pt>
                <c:pt idx="11">
                  <c:v>2.4</c:v>
                </c:pt>
                <c:pt idx="12">
                  <c:v>2.2000000000000002</c:v>
                </c:pt>
                <c:pt idx="13">
                  <c:v>2.2999999999999998</c:v>
                </c:pt>
                <c:pt idx="14">
                  <c:v>2.6</c:v>
                </c:pt>
                <c:pt idx="15">
                  <c:v>3</c:v>
                </c:pt>
                <c:pt idx="16">
                  <c:v>3.7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C640-432C-8BDC-F318DD85EE51}"/>
            </c:ext>
          </c:extLst>
        </c:ser>
        <c:ser>
          <c:idx val="0"/>
          <c:order val="4"/>
          <c:tx>
            <c:strRef>
              <c:f>'[Chart in Microsoft PowerPoint]Incidence_region'!$A$2</c:f>
              <c:strCache>
                <c:ptCount val="1"/>
                <c:pt idx="0">
                  <c:v>Estimated TB incidence rate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6.561218512009373E-2"/>
                  <c:y val="2.285714285714285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640-432C-8BDC-F318DD85EE5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PowerPoint]Incidence_region'!$B$1:$R$1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PowerPoint]Incidence_region'!$B$2:$R$2</c:f>
              <c:numCache>
                <c:formatCode>General</c:formatCode>
                <c:ptCount val="17"/>
                <c:pt idx="0">
                  <c:v>52</c:v>
                </c:pt>
                <c:pt idx="1">
                  <c:v>52</c:v>
                </c:pt>
                <c:pt idx="2">
                  <c:v>52</c:v>
                </c:pt>
                <c:pt idx="3">
                  <c:v>52</c:v>
                </c:pt>
                <c:pt idx="4">
                  <c:v>50</c:v>
                </c:pt>
                <c:pt idx="5">
                  <c:v>49</c:v>
                </c:pt>
                <c:pt idx="6">
                  <c:v>48</c:v>
                </c:pt>
                <c:pt idx="7">
                  <c:v>47</c:v>
                </c:pt>
                <c:pt idx="8">
                  <c:v>46</c:v>
                </c:pt>
                <c:pt idx="9">
                  <c:v>45</c:v>
                </c:pt>
                <c:pt idx="10">
                  <c:v>42</c:v>
                </c:pt>
                <c:pt idx="11">
                  <c:v>41</c:v>
                </c:pt>
                <c:pt idx="12">
                  <c:v>38</c:v>
                </c:pt>
                <c:pt idx="13">
                  <c:v>36</c:v>
                </c:pt>
                <c:pt idx="14">
                  <c:v>35</c:v>
                </c:pt>
                <c:pt idx="15">
                  <c:v>33</c:v>
                </c:pt>
                <c:pt idx="16">
                  <c:v>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C640-432C-8BDC-F318DD85E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42312"/>
        <c:axId val="129742696"/>
      </c:lineChart>
      <c:catAx>
        <c:axId val="129742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9742696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129742696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Rate per 100 000 population </a:t>
                </a:r>
              </a:p>
            </c:rich>
          </c:tx>
          <c:layout>
            <c:manualLayout>
              <c:xMode val="edge"/>
              <c:yMode val="edge"/>
              <c:x val="6.1674988797132055E-2"/>
              <c:y val="0.213153088006856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97423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3.9941585045771714E-2"/>
          <c:y val="0.84127403717392479"/>
          <c:w val="0.91951307492538825"/>
          <c:h val="9.7501473030156965E-2"/>
        </c:manualLayout>
      </c:layout>
      <c:overlay val="0"/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 Coverage'!$B$25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686-4BE2-9D9C-FD0B9BE38B6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86-4BE2-9D9C-FD0B9BE38B69}"/>
              </c:ext>
            </c:extLst>
          </c:dPt>
          <c:cat>
            <c:strRef>
              <c:f>'ART Coverage'!$A$26:$A$38</c:f>
              <c:strCache>
                <c:ptCount val="13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Moldova</c:v>
                </c:pt>
                <c:pt idx="7">
                  <c:v>Russia</c:v>
                </c:pt>
                <c:pt idx="8">
                  <c:v>Tajikistan</c:v>
                </c:pt>
                <c:pt idx="9">
                  <c:v>Ukraine</c:v>
                </c:pt>
                <c:pt idx="10">
                  <c:v>Uzbekistan</c:v>
                </c:pt>
                <c:pt idx="11">
                  <c:v>Region</c:v>
                </c:pt>
                <c:pt idx="12">
                  <c:v>Global</c:v>
                </c:pt>
              </c:strCache>
            </c:strRef>
          </c:cat>
          <c:val>
            <c:numRef>
              <c:f>'ART Coverage'!$B$26:$B$38</c:f>
              <c:numCache>
                <c:formatCode>General</c:formatCode>
                <c:ptCount val="13"/>
                <c:pt idx="0">
                  <c:v>8</c:v>
                </c:pt>
                <c:pt idx="1">
                  <c:v>10</c:v>
                </c:pt>
                <c:pt idx="2">
                  <c:v>13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  <c:pt idx="6">
                  <c:v>11</c:v>
                </c:pt>
                <c:pt idx="7">
                  <c:v>12</c:v>
                </c:pt>
                <c:pt idx="8">
                  <c:v>4</c:v>
                </c:pt>
                <c:pt idx="9">
                  <c:v>10</c:v>
                </c:pt>
                <c:pt idx="10">
                  <c:v>6</c:v>
                </c:pt>
                <c:pt idx="11" formatCode="0">
                  <c:v>11</c:v>
                </c:pt>
                <c:pt idx="1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686-4BE2-9D9C-FD0B9BE38B69}"/>
            </c:ext>
          </c:extLst>
        </c:ser>
        <c:ser>
          <c:idx val="1"/>
          <c:order val="1"/>
          <c:tx>
            <c:strRef>
              <c:f>'ART Coverage'!$C$25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686-4BE2-9D9C-FD0B9BE38B69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686-4BE2-9D9C-FD0B9BE38B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'ART Coverage'!$A$26:$A$38</c:f>
              <c:strCache>
                <c:ptCount val="13"/>
                <c:pt idx="0">
                  <c:v>Armenia</c:v>
                </c:pt>
                <c:pt idx="1">
                  <c:v>Azerbaijan</c:v>
                </c:pt>
                <c:pt idx="2">
                  <c:v>Belarus</c:v>
                </c:pt>
                <c:pt idx="3">
                  <c:v>Georgia</c:v>
                </c:pt>
                <c:pt idx="4">
                  <c:v>Kazakhstan</c:v>
                </c:pt>
                <c:pt idx="5">
                  <c:v>Kyrgyzstan</c:v>
                </c:pt>
                <c:pt idx="6">
                  <c:v>Moldova</c:v>
                </c:pt>
                <c:pt idx="7">
                  <c:v>Russia</c:v>
                </c:pt>
                <c:pt idx="8">
                  <c:v>Tajikistan</c:v>
                </c:pt>
                <c:pt idx="9">
                  <c:v>Ukraine</c:v>
                </c:pt>
                <c:pt idx="10">
                  <c:v>Uzbekistan</c:v>
                </c:pt>
                <c:pt idx="11">
                  <c:v>Region</c:v>
                </c:pt>
                <c:pt idx="12">
                  <c:v>Global</c:v>
                </c:pt>
              </c:strCache>
            </c:strRef>
          </c:cat>
          <c:val>
            <c:numRef>
              <c:f>'ART Coverage'!$C$26:$C$38</c:f>
              <c:numCache>
                <c:formatCode>General</c:formatCode>
                <c:ptCount val="13"/>
                <c:pt idx="0">
                  <c:v>36</c:v>
                </c:pt>
                <c:pt idx="1">
                  <c:v>30</c:v>
                </c:pt>
                <c:pt idx="2">
                  <c:v>27</c:v>
                </c:pt>
                <c:pt idx="3">
                  <c:v>31</c:v>
                </c:pt>
                <c:pt idx="4">
                  <c:v>30</c:v>
                </c:pt>
                <c:pt idx="5">
                  <c:v>32</c:v>
                </c:pt>
                <c:pt idx="6">
                  <c:v>28</c:v>
                </c:pt>
                <c:pt idx="7">
                  <c:v>33</c:v>
                </c:pt>
                <c:pt idx="8">
                  <c:v>28</c:v>
                </c:pt>
                <c:pt idx="9">
                  <c:v>36</c:v>
                </c:pt>
                <c:pt idx="10">
                  <c:v>27</c:v>
                </c:pt>
                <c:pt idx="11" formatCode="0">
                  <c:v>27</c:v>
                </c:pt>
                <c:pt idx="12">
                  <c:v>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86-4BE2-9D9C-FD0B9BE38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1070040"/>
        <c:axId val="131154016"/>
      </c:barChart>
      <c:catAx>
        <c:axId val="131070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1154016"/>
        <c:crosses val="autoZero"/>
        <c:auto val="1"/>
        <c:lblAlgn val="ctr"/>
        <c:lblOffset val="100"/>
        <c:noMultiLvlLbl val="0"/>
      </c:catAx>
      <c:valAx>
        <c:axId val="13115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10700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75504129057039"/>
          <c:y val="6.749049225989609E-2"/>
          <c:w val="0.84648582037001474"/>
          <c:h val="0.68200014998125236"/>
        </c:manualLayout>
      </c:layout>
      <c:areaChart>
        <c:grouping val="stacked"/>
        <c:varyColors val="0"/>
        <c:ser>
          <c:idx val="1"/>
          <c:order val="0"/>
          <c:tx>
            <c:strRef>
              <c:f>'[Chart in Microsoft PowerPoint]Mortality_region'!$A$3</c:f>
              <c:strCache>
                <c:ptCount val="1"/>
                <c:pt idx="0">
                  <c:v>Low </c:v>
                </c:pt>
              </c:strCache>
            </c:strRef>
          </c:tx>
          <c:spPr>
            <a:noFill/>
          </c:spPr>
          <c:cat>
            <c:numRef>
              <c:f>'[Chart in Microsoft PowerPoint]Mortality_region'!$B$1:$R$1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PowerPoint]Mortality_region'!$B$3:$R$3</c:f>
              <c:numCache>
                <c:formatCode>General</c:formatCode>
                <c:ptCount val="17"/>
                <c:pt idx="0">
                  <c:v>8</c:v>
                </c:pt>
                <c:pt idx="1">
                  <c:v>7.8</c:v>
                </c:pt>
                <c:pt idx="2">
                  <c:v>7.9</c:v>
                </c:pt>
                <c:pt idx="3">
                  <c:v>7.8</c:v>
                </c:pt>
                <c:pt idx="4">
                  <c:v>7.5</c:v>
                </c:pt>
                <c:pt idx="5">
                  <c:v>7.7</c:v>
                </c:pt>
                <c:pt idx="6">
                  <c:v>6.8</c:v>
                </c:pt>
                <c:pt idx="7">
                  <c:v>6.4</c:v>
                </c:pt>
                <c:pt idx="8">
                  <c:v>6.2</c:v>
                </c:pt>
                <c:pt idx="9">
                  <c:v>5.6</c:v>
                </c:pt>
                <c:pt idx="10">
                  <c:v>5.2</c:v>
                </c:pt>
                <c:pt idx="11">
                  <c:v>4.8</c:v>
                </c:pt>
                <c:pt idx="12">
                  <c:v>4.4000000000000004</c:v>
                </c:pt>
                <c:pt idx="13">
                  <c:v>3.9</c:v>
                </c:pt>
                <c:pt idx="14">
                  <c:v>3.5</c:v>
                </c:pt>
                <c:pt idx="15">
                  <c:v>3.2</c:v>
                </c:pt>
                <c:pt idx="16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8B-4BD9-9FE5-ACF0F524D185}"/>
            </c:ext>
          </c:extLst>
        </c:ser>
        <c:ser>
          <c:idx val="3"/>
          <c:order val="2"/>
          <c:tx>
            <c:strRef>
              <c:f>'[Chart in Microsoft PowerPoint]Mortality_region'!$A$5</c:f>
              <c:strCache>
                <c:ptCount val="1"/>
                <c:pt idx="0">
                  <c:v>Uncertainty range 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cat>
            <c:numRef>
              <c:f>'[Chart in Microsoft PowerPoint]Mortality_region'!$B$1:$R$1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PowerPoint]Mortality_region'!$B$5:$R$5</c:f>
              <c:numCache>
                <c:formatCode>0</c:formatCode>
                <c:ptCount val="17"/>
                <c:pt idx="0">
                  <c:v>0.5</c:v>
                </c:pt>
                <c:pt idx="1">
                  <c:v>0.50000000000000089</c:v>
                </c:pt>
                <c:pt idx="2">
                  <c:v>0.29999999999999893</c:v>
                </c:pt>
                <c:pt idx="3">
                  <c:v>0.39999999999999947</c:v>
                </c:pt>
                <c:pt idx="4">
                  <c:v>0.29999999999999982</c:v>
                </c:pt>
                <c:pt idx="5">
                  <c:v>0.29999999999999982</c:v>
                </c:pt>
                <c:pt idx="6">
                  <c:v>0.29999999999999982</c:v>
                </c:pt>
                <c:pt idx="7">
                  <c:v>0.19999999999999929</c:v>
                </c:pt>
                <c:pt idx="8">
                  <c:v>9.9999999999999645E-2</c:v>
                </c:pt>
                <c:pt idx="9">
                  <c:v>0.20000000000000018</c:v>
                </c:pt>
                <c:pt idx="10">
                  <c:v>9.9999999999999645E-2</c:v>
                </c:pt>
                <c:pt idx="11">
                  <c:v>0.10000000000000053</c:v>
                </c:pt>
                <c:pt idx="12">
                  <c:v>9.9999999999999645E-2</c:v>
                </c:pt>
                <c:pt idx="13">
                  <c:v>0.19999999999999973</c:v>
                </c:pt>
                <c:pt idx="14">
                  <c:v>0.20000000000000018</c:v>
                </c:pt>
                <c:pt idx="15">
                  <c:v>9.9999999999999645E-2</c:v>
                </c:pt>
                <c:pt idx="16">
                  <c:v>0.10000000000000009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78B-4BD9-9FE5-ACF0F524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80712"/>
        <c:axId val="132188128"/>
      </c:areaChart>
      <c:lineChart>
        <c:grouping val="standard"/>
        <c:varyColors val="0"/>
        <c:ser>
          <c:idx val="2"/>
          <c:order val="1"/>
          <c:tx>
            <c:strRef>
              <c:f>'[Chart in Microsoft PowerPoint]Mortality_region'!$A$4</c:f>
              <c:strCache>
                <c:ptCount val="1"/>
                <c:pt idx="0">
                  <c:v>High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22"/>
              <c:layout>
                <c:manualLayout>
                  <c:x val="4.9209138840070298E-2"/>
                  <c:y val="1.142857142857142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8B-4BD9-9FE5-ACF0F524D1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PowerPoint]Mortality_region'!$B$1:$R$1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PowerPoint]Mortality_region'!$B$4:$Q$4</c:f>
              <c:numCache>
                <c:formatCode>General</c:formatCode>
                <c:ptCount val="16"/>
                <c:pt idx="0">
                  <c:v>8.5</c:v>
                </c:pt>
                <c:pt idx="1">
                  <c:v>8.3000000000000007</c:v>
                </c:pt>
                <c:pt idx="2">
                  <c:v>8.1999999999999993</c:v>
                </c:pt>
                <c:pt idx="3">
                  <c:v>8.1999999999999993</c:v>
                </c:pt>
                <c:pt idx="4">
                  <c:v>7.8</c:v>
                </c:pt>
                <c:pt idx="5">
                  <c:v>8</c:v>
                </c:pt>
                <c:pt idx="6">
                  <c:v>7.1</c:v>
                </c:pt>
                <c:pt idx="7">
                  <c:v>6.6</c:v>
                </c:pt>
                <c:pt idx="8">
                  <c:v>6.3</c:v>
                </c:pt>
                <c:pt idx="9">
                  <c:v>5.8</c:v>
                </c:pt>
                <c:pt idx="10">
                  <c:v>5.3</c:v>
                </c:pt>
                <c:pt idx="11">
                  <c:v>4.9000000000000004</c:v>
                </c:pt>
                <c:pt idx="12">
                  <c:v>4.5</c:v>
                </c:pt>
                <c:pt idx="13">
                  <c:v>4.0999999999999996</c:v>
                </c:pt>
                <c:pt idx="14">
                  <c:v>3.7</c:v>
                </c:pt>
                <c:pt idx="15">
                  <c:v>3.3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78B-4BD9-9FE5-ACF0F524D185}"/>
            </c:ext>
          </c:extLst>
        </c:ser>
        <c:ser>
          <c:idx val="4"/>
          <c:order val="3"/>
          <c:tx>
            <c:strRef>
              <c:f>'[Chart in Microsoft PowerPoint]Mortality_region'!$A$6</c:f>
              <c:strCache>
                <c:ptCount val="1"/>
                <c:pt idx="0">
                  <c:v>Estimated TB/HIV mortality rate</c:v>
                </c:pt>
              </c:strCache>
            </c:strRef>
          </c:tx>
          <c:spPr>
            <a:ln>
              <a:solidFill>
                <a:srgbClr val="C00000"/>
              </a:solidFill>
              <a:prstDash val="solid"/>
            </a:ln>
          </c:spPr>
          <c:marker>
            <c:symbol val="none"/>
          </c:marker>
          <c:dLbls>
            <c:dLbl>
              <c:idx val="22"/>
              <c:layout>
                <c:manualLayout>
                  <c:x val="7.2642062097246635E-2"/>
                  <c:y val="-7.619047619047619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78B-4BD9-9FE5-ACF0F524D1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PowerPoint]Mortality_region'!$B$1:$R$1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PowerPoint]Mortality_region'!$B$6:$R$6</c:f>
              <c:numCache>
                <c:formatCode>General</c:formatCode>
                <c:ptCount val="17"/>
                <c:pt idx="0">
                  <c:v>0.33</c:v>
                </c:pt>
                <c:pt idx="1">
                  <c:v>0.32</c:v>
                </c:pt>
                <c:pt idx="2">
                  <c:v>0.3</c:v>
                </c:pt>
                <c:pt idx="3">
                  <c:v>0.21</c:v>
                </c:pt>
                <c:pt idx="4">
                  <c:v>0.24</c:v>
                </c:pt>
                <c:pt idx="5">
                  <c:v>0.31</c:v>
                </c:pt>
                <c:pt idx="6">
                  <c:v>0.28000000000000003</c:v>
                </c:pt>
                <c:pt idx="7">
                  <c:v>0.3</c:v>
                </c:pt>
                <c:pt idx="8">
                  <c:v>0.35</c:v>
                </c:pt>
                <c:pt idx="9">
                  <c:v>0.42</c:v>
                </c:pt>
                <c:pt idx="10">
                  <c:v>0.45</c:v>
                </c:pt>
                <c:pt idx="11">
                  <c:v>0.43</c:v>
                </c:pt>
                <c:pt idx="12">
                  <c:v>0.33</c:v>
                </c:pt>
                <c:pt idx="13">
                  <c:v>0.33</c:v>
                </c:pt>
                <c:pt idx="14">
                  <c:v>0.44</c:v>
                </c:pt>
                <c:pt idx="15">
                  <c:v>0.47</c:v>
                </c:pt>
                <c:pt idx="16">
                  <c:v>0.55000000000000004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78B-4BD9-9FE5-ACF0F524D185}"/>
            </c:ext>
          </c:extLst>
        </c:ser>
        <c:ser>
          <c:idx val="0"/>
          <c:order val="4"/>
          <c:tx>
            <c:strRef>
              <c:f>'[Chart in Microsoft PowerPoint]Mortality_region'!$A$2</c:f>
              <c:strCache>
                <c:ptCount val="1"/>
                <c:pt idx="0">
                  <c:v>Estimated TB mortality rate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6.561218512009373E-2"/>
                  <c:y val="2.285714285714285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78B-4BD9-9FE5-ACF0F524D18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Microsoft PowerPoint]Mortality_region'!$B$1:$R$1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'[Chart in Microsoft PowerPoint]Mortality_region'!$B$2:$R$2</c:f>
              <c:numCache>
                <c:formatCode>General</c:formatCode>
                <c:ptCount val="17"/>
                <c:pt idx="0">
                  <c:v>8.3000000000000007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7.7</c:v>
                </c:pt>
                <c:pt idx="5">
                  <c:v>7.9</c:v>
                </c:pt>
                <c:pt idx="6">
                  <c:v>6.9</c:v>
                </c:pt>
                <c:pt idx="7">
                  <c:v>6.5</c:v>
                </c:pt>
                <c:pt idx="8">
                  <c:v>6.2</c:v>
                </c:pt>
                <c:pt idx="9">
                  <c:v>5.7</c:v>
                </c:pt>
                <c:pt idx="10">
                  <c:v>5.2</c:v>
                </c:pt>
                <c:pt idx="11">
                  <c:v>4.9000000000000004</c:v>
                </c:pt>
                <c:pt idx="12">
                  <c:v>4.4000000000000004</c:v>
                </c:pt>
                <c:pt idx="13">
                  <c:v>4</c:v>
                </c:pt>
                <c:pt idx="14">
                  <c:v>3.6</c:v>
                </c:pt>
                <c:pt idx="15">
                  <c:v>3.2</c:v>
                </c:pt>
                <c:pt idx="16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78B-4BD9-9FE5-ACF0F524D1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80712"/>
        <c:axId val="132188128"/>
      </c:lineChart>
      <c:catAx>
        <c:axId val="13038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2188128"/>
        <c:crosses val="autoZero"/>
        <c:auto val="1"/>
        <c:lblAlgn val="ctr"/>
        <c:lblOffset val="100"/>
        <c:tickLblSkip val="2"/>
        <c:noMultiLvlLbl val="0"/>
      </c:catAx>
      <c:valAx>
        <c:axId val="132188128"/>
        <c:scaling>
          <c:orientation val="minMax"/>
        </c:scaling>
        <c:delete val="0"/>
        <c:axPos val="l"/>
        <c:majorGridlines>
          <c:spPr>
            <a:ln>
              <a:solidFill>
                <a:schemeClr val="tx2">
                  <a:lumMod val="20000"/>
                  <a:lumOff val="8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Rate per 100 000 population </a:t>
                </a:r>
              </a:p>
            </c:rich>
          </c:tx>
          <c:layout>
            <c:manualLayout>
              <c:xMode val="edge"/>
              <c:yMode val="edge"/>
              <c:x val="6.1674988797132055E-2"/>
              <c:y val="0.2131530880068562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38071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ayout>
        <c:manualLayout>
          <c:xMode val="edge"/>
          <c:yMode val="edge"/>
          <c:x val="3.9941585045771714E-2"/>
          <c:y val="0.84127403717392479"/>
          <c:w val="0.91951307492538825"/>
          <c:h val="9.7501473030156965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055631547483662"/>
          <c:y val="0.20991233526896877"/>
          <c:w val="0.6443072056553304"/>
          <c:h val="0.62300051530728229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HIV negative</c:v>
                </c:pt>
              </c:strCache>
            </c:strRef>
          </c:tx>
          <c:spPr>
            <a:solidFill>
              <a:srgbClr val="00CC99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(Sheet1!$C$1,Sheet1!$E$1,Sheet1!$G$1,Sheet1!$I$1,Sheet1!$K$1)</c:f>
              <c:strCache>
                <c:ptCount val="5"/>
                <c:pt idx="0">
                  <c:v>Success</c:v>
                </c:pt>
                <c:pt idx="1">
                  <c:v>Died (A6)</c:v>
                </c:pt>
                <c:pt idx="2">
                  <c:v>Failed</c:v>
                </c:pt>
                <c:pt idx="3">
                  <c:v>Lost-to-follow up</c:v>
                </c:pt>
                <c:pt idx="4">
                  <c:v>Not evaluated*</c:v>
                </c:pt>
              </c:strCache>
            </c:strRef>
          </c:cat>
          <c:val>
            <c:numRef>
              <c:f>(Sheet1!$C$2,Sheet1!$E$2,Sheet1!$G$2,Sheet1!$I$2,Sheet1!$K$2)</c:f>
              <c:numCache>
                <c:formatCode>0.0</c:formatCode>
                <c:ptCount val="5"/>
                <c:pt idx="0">
                  <c:v>77.382662835249036</c:v>
                </c:pt>
                <c:pt idx="1">
                  <c:v>7.2863984674329503</c:v>
                </c:pt>
                <c:pt idx="2">
                  <c:v>3.8582375478927204</c:v>
                </c:pt>
                <c:pt idx="3">
                  <c:v>4.9300766283524897</c:v>
                </c:pt>
                <c:pt idx="4">
                  <c:v>6.5426245210727974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FA-42C5-967D-2D1404C98FE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HIV positive</c:v>
                </c:pt>
              </c:strCache>
            </c:strRef>
          </c:tx>
          <c:spPr>
            <a:solidFill>
              <a:srgbClr val="FF50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(Sheet1!$C$1,Sheet1!$E$1,Sheet1!$G$1,Sheet1!$I$1,Sheet1!$K$1)</c:f>
              <c:strCache>
                <c:ptCount val="5"/>
                <c:pt idx="0">
                  <c:v>Success</c:v>
                </c:pt>
                <c:pt idx="1">
                  <c:v>Died (A6)</c:v>
                </c:pt>
                <c:pt idx="2">
                  <c:v>Failed</c:v>
                </c:pt>
                <c:pt idx="3">
                  <c:v>Lost-to-follow up</c:v>
                </c:pt>
                <c:pt idx="4">
                  <c:v>Not evaluated*</c:v>
                </c:pt>
              </c:strCache>
            </c:strRef>
          </c:cat>
          <c:val>
            <c:numRef>
              <c:f>(Sheet1!$C$3,Sheet1!$E$3,Sheet1!$G$3,Sheet1!$I$3,Sheet1!$K$3)</c:f>
              <c:numCache>
                <c:formatCode>0.0</c:formatCode>
                <c:ptCount val="5"/>
                <c:pt idx="0">
                  <c:v>41.411081660987001</c:v>
                </c:pt>
                <c:pt idx="1">
                  <c:v>21.040010097185409</c:v>
                </c:pt>
                <c:pt idx="2">
                  <c:v>27.691530985737728</c:v>
                </c:pt>
                <c:pt idx="3">
                  <c:v>7.1690016407926285</c:v>
                </c:pt>
                <c:pt idx="4">
                  <c:v>2.688375615297236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9FA-42C5-967D-2D1404C9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31238968"/>
        <c:axId val="131239360"/>
      </c:barChart>
      <c:catAx>
        <c:axId val="13123896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600"/>
            </a:pPr>
            <a:endParaRPr lang="en-US"/>
          </a:p>
        </c:txPr>
        <c:crossAx val="131239360"/>
        <c:crosses val="autoZero"/>
        <c:auto val="1"/>
        <c:lblAlgn val="ctr"/>
        <c:lblOffset val="100"/>
        <c:noMultiLvlLbl val="0"/>
      </c:catAx>
      <c:valAx>
        <c:axId val="131239360"/>
        <c:scaling>
          <c:orientation val="minMax"/>
          <c:max val="100"/>
          <c:min val="0"/>
        </c:scaling>
        <c:delete val="1"/>
        <c:axPos val="t"/>
        <c:numFmt formatCode="General" sourceLinked="0"/>
        <c:majorTickMark val="out"/>
        <c:minorTickMark val="none"/>
        <c:tickLblPos val="nextTo"/>
        <c:crossAx val="131238968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60106090491183417"/>
          <c:y val="0.67964055959205094"/>
          <c:w val="0.39511016983727681"/>
          <c:h val="0.18623057714856894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345209064301"/>
          <c:y val="8.913087199687289E-2"/>
          <c:w val="0.85378493028010993"/>
          <c:h val="0.62051792587785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Eastern Europe</c:v>
                </c:pt>
              </c:strCache>
            </c:strRef>
          </c:tx>
          <c:invertIfNegative val="0"/>
          <c:cat>
            <c:strRef>
              <c:f>'Ark1'!$B$1:$F$1</c:f>
              <c:strCache>
                <c:ptCount val="5"/>
                <c:pt idx="0">
                  <c:v>HIV andTB service at same hospital</c:v>
                </c:pt>
                <c:pt idx="1">
                  <c:v>HIV and TB treated by same doctor</c:v>
                </c:pt>
                <c:pt idx="2">
                  <c:v>TB follow-up in same clinic</c:v>
                </c:pt>
                <c:pt idx="3">
                  <c:v>Directly observed therapy</c:v>
                </c:pt>
                <c:pt idx="4">
                  <c:v>OST programmes available for IDUs </c:v>
                </c:pt>
              </c:strCache>
            </c:strRef>
          </c:cat>
          <c:val>
            <c:numRef>
              <c:f>'Ark1'!$B$2:$F$2</c:f>
              <c:numCache>
                <c:formatCode>General</c:formatCode>
                <c:ptCount val="5"/>
                <c:pt idx="0">
                  <c:v>55</c:v>
                </c:pt>
                <c:pt idx="1">
                  <c:v>55</c:v>
                </c:pt>
                <c:pt idx="2">
                  <c:v>37</c:v>
                </c:pt>
                <c:pt idx="3">
                  <c:v>74</c:v>
                </c:pt>
                <c:pt idx="4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9A-4398-95BB-2D2656B0B3E9}"/>
            </c:ext>
          </c:extLst>
        </c:ser>
        <c:ser>
          <c:idx val="1"/>
          <c:order val="1"/>
          <c:tx>
            <c:strRef>
              <c:f>'Ark1'!$A$3</c:f>
              <c:strCache>
                <c:ptCount val="1"/>
                <c:pt idx="0">
                  <c:v>Western Europe</c:v>
                </c:pt>
              </c:strCache>
            </c:strRef>
          </c:tx>
          <c:invertIfNegative val="0"/>
          <c:cat>
            <c:strRef>
              <c:f>'Ark1'!$B$1:$F$1</c:f>
              <c:strCache>
                <c:ptCount val="5"/>
                <c:pt idx="0">
                  <c:v>HIV andTB service at same hospital</c:v>
                </c:pt>
                <c:pt idx="1">
                  <c:v>HIV and TB treated by same doctor</c:v>
                </c:pt>
                <c:pt idx="2">
                  <c:v>TB follow-up in same clinic</c:v>
                </c:pt>
                <c:pt idx="3">
                  <c:v>Directly observed therapy</c:v>
                </c:pt>
                <c:pt idx="4">
                  <c:v>OST programmes available for IDUs </c:v>
                </c:pt>
              </c:strCache>
            </c:strRef>
          </c:cat>
          <c:val>
            <c:numRef>
              <c:f>'Ark1'!$B$3:$F$3</c:f>
              <c:numCache>
                <c:formatCode>General</c:formatCode>
                <c:ptCount val="5"/>
                <c:pt idx="0">
                  <c:v>100</c:v>
                </c:pt>
                <c:pt idx="1">
                  <c:v>90</c:v>
                </c:pt>
                <c:pt idx="2">
                  <c:v>100</c:v>
                </c:pt>
                <c:pt idx="3">
                  <c:v>20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9A-4398-95BB-2D2656B0B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40144"/>
        <c:axId val="131240536"/>
      </c:barChart>
      <c:catAx>
        <c:axId val="13124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1240536"/>
        <c:crosses val="autoZero"/>
        <c:auto val="1"/>
        <c:lblAlgn val="ctr"/>
        <c:lblOffset val="100"/>
        <c:noMultiLvlLbl val="0"/>
      </c:catAx>
      <c:valAx>
        <c:axId val="131240536"/>
        <c:scaling>
          <c:orientation val="minMax"/>
          <c:max val="100"/>
        </c:scaling>
        <c:delete val="0"/>
        <c:axPos val="r"/>
        <c:majorGridlines/>
        <c:numFmt formatCode="General" sourceLinked="1"/>
        <c:majorTickMark val="out"/>
        <c:minorTickMark val="out"/>
        <c:tickLblPos val="nextTo"/>
        <c:crossAx val="131240144"/>
        <c:crosses val="max"/>
        <c:crossBetween val="between"/>
        <c:majorUnit val="2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890073272404923"/>
          <c:y val="1.0014625282259019E-2"/>
          <c:w val="0.8216117012639621"/>
          <c:h val="0.11301505003126547"/>
        </c:manualLayout>
      </c:layout>
      <c:overlay val="0"/>
      <c:txPr>
        <a:bodyPr/>
        <a:lstStyle/>
        <a:p>
          <a:pPr>
            <a:defRPr sz="2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996914441812727E-2"/>
          <c:y val="3.4131841052750946E-2"/>
          <c:w val="0.63543435335451992"/>
          <c:h val="0.7758797846255274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'Ark1'!$A$80</c:f>
              <c:strCache>
                <c:ptCount val="1"/>
                <c:pt idx="0">
                  <c:v>Definite TB with DST</c:v>
                </c:pt>
              </c:strCache>
            </c:strRef>
          </c:tx>
          <c:spPr>
            <a:solidFill>
              <a:srgbClr val="4B8B9C"/>
            </a:solidFill>
          </c:spPr>
          <c:invertIfNegative val="0"/>
          <c:cat>
            <c:strRef>
              <c:f>'Ark1'!$B$79:$E$79</c:f>
              <c:strCache>
                <c:ptCount val="4"/>
                <c:pt idx="0">
                  <c:v>Eastern Europe
N=844</c:v>
                </c:pt>
                <c:pt idx="1">
                  <c:v>Western Europe
N=152</c:v>
                </c:pt>
                <c:pt idx="2">
                  <c:v>Southern Europe
N=164</c:v>
                </c:pt>
                <c:pt idx="3">
                  <c:v>Latin America
N=253</c:v>
                </c:pt>
              </c:strCache>
            </c:strRef>
          </c:cat>
          <c:val>
            <c:numRef>
              <c:f>'Ark1'!$B$80:$E$80</c:f>
              <c:numCache>
                <c:formatCode>General</c:formatCode>
                <c:ptCount val="4"/>
                <c:pt idx="0">
                  <c:v>288</c:v>
                </c:pt>
                <c:pt idx="1">
                  <c:v>92</c:v>
                </c:pt>
                <c:pt idx="2">
                  <c:v>105</c:v>
                </c:pt>
                <c:pt idx="3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2F-40A1-8C1A-B4A19B5D417A}"/>
            </c:ext>
          </c:extLst>
        </c:ser>
        <c:ser>
          <c:idx val="1"/>
          <c:order val="1"/>
          <c:tx>
            <c:strRef>
              <c:f>'Ark1'!$A$81</c:f>
              <c:strCache>
                <c:ptCount val="1"/>
                <c:pt idx="0">
                  <c:v>Definite TB without DST</c:v>
                </c:pt>
              </c:strCache>
            </c:strRef>
          </c:tx>
          <c:spPr>
            <a:solidFill>
              <a:srgbClr val="005386"/>
            </a:solidFill>
          </c:spPr>
          <c:invertIfNegative val="0"/>
          <c:cat>
            <c:strRef>
              <c:f>'Ark1'!$B$79:$E$79</c:f>
              <c:strCache>
                <c:ptCount val="4"/>
                <c:pt idx="0">
                  <c:v>Eastern Europe
N=844</c:v>
                </c:pt>
                <c:pt idx="1">
                  <c:v>Western Europe
N=152</c:v>
                </c:pt>
                <c:pt idx="2">
                  <c:v>Southern Europe
N=164</c:v>
                </c:pt>
                <c:pt idx="3">
                  <c:v>Latin America
N=253</c:v>
                </c:pt>
              </c:strCache>
            </c:strRef>
          </c:cat>
          <c:val>
            <c:numRef>
              <c:f>'Ark1'!$B$81:$E$81</c:f>
              <c:numCache>
                <c:formatCode>General</c:formatCode>
                <c:ptCount val="4"/>
                <c:pt idx="0">
                  <c:v>107</c:v>
                </c:pt>
                <c:pt idx="1">
                  <c:v>16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2F-40A1-8C1A-B4A19B5D417A}"/>
            </c:ext>
          </c:extLst>
        </c:ser>
        <c:ser>
          <c:idx val="2"/>
          <c:order val="2"/>
          <c:tx>
            <c:strRef>
              <c:f>'Ark1'!$A$82</c:f>
              <c:strCache>
                <c:ptCount val="1"/>
                <c:pt idx="0">
                  <c:v>Probable TB</c:v>
                </c:pt>
              </c:strCache>
            </c:strRef>
          </c:tx>
          <c:spPr>
            <a:solidFill>
              <a:srgbClr val="FEC000"/>
            </a:solidFill>
          </c:spPr>
          <c:invertIfNegative val="0"/>
          <c:cat>
            <c:strRef>
              <c:f>'Ark1'!$B$79:$E$79</c:f>
              <c:strCache>
                <c:ptCount val="4"/>
                <c:pt idx="0">
                  <c:v>Eastern Europe
N=844</c:v>
                </c:pt>
                <c:pt idx="1">
                  <c:v>Western Europe
N=152</c:v>
                </c:pt>
                <c:pt idx="2">
                  <c:v>Southern Europe
N=164</c:v>
                </c:pt>
                <c:pt idx="3">
                  <c:v>Latin America
N=253</c:v>
                </c:pt>
              </c:strCache>
            </c:strRef>
          </c:cat>
          <c:val>
            <c:numRef>
              <c:f>'Ark1'!$B$82:$E$82</c:f>
              <c:numCache>
                <c:formatCode>General</c:formatCode>
                <c:ptCount val="4"/>
                <c:pt idx="0">
                  <c:v>115</c:v>
                </c:pt>
                <c:pt idx="1">
                  <c:v>12</c:v>
                </c:pt>
                <c:pt idx="2">
                  <c:v>9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2F-40A1-8C1A-B4A19B5D417A}"/>
            </c:ext>
          </c:extLst>
        </c:ser>
        <c:ser>
          <c:idx val="3"/>
          <c:order val="3"/>
          <c:tx>
            <c:strRef>
              <c:f>'Ark1'!$A$83</c:f>
              <c:strCache>
                <c:ptCount val="1"/>
                <c:pt idx="0">
                  <c:v>Presumptive TB</c:v>
                </c:pt>
              </c:strCache>
            </c:strRef>
          </c:tx>
          <c:spPr>
            <a:solidFill>
              <a:srgbClr val="639A22"/>
            </a:solidFill>
          </c:spPr>
          <c:invertIfNegative val="0"/>
          <c:cat>
            <c:strRef>
              <c:f>'Ark1'!$B$79:$E$79</c:f>
              <c:strCache>
                <c:ptCount val="4"/>
                <c:pt idx="0">
                  <c:v>Eastern Europe
N=844</c:v>
                </c:pt>
                <c:pt idx="1">
                  <c:v>Western Europe
N=152</c:v>
                </c:pt>
                <c:pt idx="2">
                  <c:v>Southern Europe
N=164</c:v>
                </c:pt>
                <c:pt idx="3">
                  <c:v>Latin America
N=253</c:v>
                </c:pt>
              </c:strCache>
            </c:strRef>
          </c:cat>
          <c:val>
            <c:numRef>
              <c:f>'Ark1'!$B$83:$E$83</c:f>
              <c:numCache>
                <c:formatCode>General</c:formatCode>
                <c:ptCount val="4"/>
                <c:pt idx="0">
                  <c:v>334</c:v>
                </c:pt>
                <c:pt idx="1">
                  <c:v>32</c:v>
                </c:pt>
                <c:pt idx="2">
                  <c:v>37</c:v>
                </c:pt>
                <c:pt idx="3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2F-40A1-8C1A-B4A19B5D4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31241320"/>
        <c:axId val="131241712"/>
      </c:barChart>
      <c:catAx>
        <c:axId val="13124132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31241712"/>
        <c:crosses val="autoZero"/>
        <c:auto val="1"/>
        <c:lblAlgn val="ctr"/>
        <c:lblOffset val="100"/>
        <c:noMultiLvlLbl val="0"/>
      </c:catAx>
      <c:valAx>
        <c:axId val="1312417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 b="0" dirty="0">
                    <a:solidFill>
                      <a:srgbClr val="00364C"/>
                    </a:solidFill>
                  </a:rPr>
                  <a:t>Proportion,</a:t>
                </a:r>
                <a:r>
                  <a:rPr lang="da-DK" b="0" baseline="0" dirty="0">
                    <a:solidFill>
                      <a:srgbClr val="00364C"/>
                    </a:solidFill>
                  </a:rPr>
                  <a:t> %</a:t>
                </a:r>
                <a:endParaRPr lang="da-DK" b="0" dirty="0">
                  <a:solidFill>
                    <a:srgbClr val="00364C"/>
                  </a:solidFill>
                </a:endParaRP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31241320"/>
        <c:crosses val="autoZero"/>
        <c:crossBetween val="between"/>
        <c:minorUnit val="0.2"/>
      </c:valAx>
    </c:plotArea>
    <c:legend>
      <c:legendPos val="r"/>
      <c:layout>
        <c:manualLayout>
          <c:xMode val="edge"/>
          <c:yMode val="edge"/>
          <c:x val="0.74687631316772518"/>
          <c:y val="0.16860654934576932"/>
          <c:w val="0.25312368683227493"/>
          <c:h val="0.6155087676762822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04636920384953"/>
          <c:y val="9.4244442338803261E-2"/>
          <c:w val="0.63365753327064078"/>
          <c:h val="0.677242349011351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'Numbers_3A-3B'!$G$7</c:f>
              <c:strCache>
                <c:ptCount val="1"/>
                <c:pt idx="0">
                  <c:v>&gt;=4 active TB drugs</c:v>
                </c:pt>
              </c:strCache>
            </c:strRef>
          </c:tx>
          <c:spPr>
            <a:solidFill>
              <a:srgbClr val="00364C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9BF-4874-914F-9CB6AFC98D8D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9BF-4874-914F-9CB6AFC98D8D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9BF-4874-914F-9CB6AFC98D8D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9BF-4874-914F-9CB6AFC98D8D}"/>
              </c:ext>
            </c:extLst>
          </c:dPt>
          <c:cat>
            <c:strRef>
              <c:f>'Numbers_3A-3B'!$Q$3:$Q$6</c:f>
              <c:strCache>
                <c:ptCount val="4"/>
                <c:pt idx="0">
                  <c:v>Eatern Europe
(N=298/830)</c:v>
                </c:pt>
                <c:pt idx="1">
                  <c:v>Western Europe
(N=94/151)</c:v>
                </c:pt>
                <c:pt idx="2">
                  <c:v>Southern Europe
(N=104/162)</c:v>
                </c:pt>
                <c:pt idx="3">
                  <c:v>Latin America
(N=89/253)</c:v>
                </c:pt>
              </c:strCache>
            </c:strRef>
          </c:cat>
          <c:val>
            <c:numRef>
              <c:f>'Numbers_3A-3B'!$A$7:$D$7</c:f>
              <c:numCache>
                <c:formatCode>General</c:formatCode>
                <c:ptCount val="4"/>
                <c:pt idx="0">
                  <c:v>54.03</c:v>
                </c:pt>
                <c:pt idx="1">
                  <c:v>79.790000000000006</c:v>
                </c:pt>
                <c:pt idx="2">
                  <c:v>82.69</c:v>
                </c:pt>
                <c:pt idx="3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9BF-4874-914F-9CB6AFC98D8D}"/>
            </c:ext>
          </c:extLst>
        </c:ser>
        <c:ser>
          <c:idx val="1"/>
          <c:order val="1"/>
          <c:tx>
            <c:strRef>
              <c:f>'Numbers_3A-3B'!$G$6</c:f>
              <c:strCache>
                <c:ptCount val="1"/>
                <c:pt idx="0">
                  <c:v>3 active TB drugs</c:v>
                </c:pt>
              </c:strCache>
            </c:strRef>
          </c:tx>
          <c:spPr>
            <a:solidFill>
              <a:srgbClr val="0065B4"/>
            </a:solidFill>
          </c:spPr>
          <c:invertIfNegative val="0"/>
          <c:cat>
            <c:strRef>
              <c:f>'Numbers_3A-3B'!$Q$3:$Q$6</c:f>
              <c:strCache>
                <c:ptCount val="4"/>
                <c:pt idx="0">
                  <c:v>Eatern Europe
(N=298/830)</c:v>
                </c:pt>
                <c:pt idx="1">
                  <c:v>Western Europe
(N=94/151)</c:v>
                </c:pt>
                <c:pt idx="2">
                  <c:v>Southern Europe
(N=104/162)</c:v>
                </c:pt>
                <c:pt idx="3">
                  <c:v>Latin America
(N=89/253)</c:v>
                </c:pt>
              </c:strCache>
            </c:strRef>
          </c:cat>
          <c:val>
            <c:numRef>
              <c:f>'Numbers_3A-3B'!$A$6:$D$6</c:f>
              <c:numCache>
                <c:formatCode>General</c:formatCode>
                <c:ptCount val="4"/>
                <c:pt idx="0">
                  <c:v>11.74</c:v>
                </c:pt>
                <c:pt idx="1">
                  <c:v>10.64</c:v>
                </c:pt>
                <c:pt idx="2">
                  <c:v>13.46</c:v>
                </c:pt>
                <c:pt idx="3">
                  <c:v>10.11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9BF-4874-914F-9CB6AFC98D8D}"/>
            </c:ext>
          </c:extLst>
        </c:ser>
        <c:ser>
          <c:idx val="2"/>
          <c:order val="2"/>
          <c:tx>
            <c:strRef>
              <c:f>'Numbers_3A-3B'!$G$5</c:f>
              <c:strCache>
                <c:ptCount val="1"/>
                <c:pt idx="0">
                  <c:v>2 active TB drugs</c:v>
                </c:pt>
              </c:strCache>
            </c:strRef>
          </c:tx>
          <c:spPr>
            <a:solidFill>
              <a:srgbClr val="FEC000"/>
            </a:solidFill>
          </c:spPr>
          <c:invertIfNegative val="0"/>
          <c:cat>
            <c:strRef>
              <c:f>'Numbers_3A-3B'!$Q$3:$Q$6</c:f>
              <c:strCache>
                <c:ptCount val="4"/>
                <c:pt idx="0">
                  <c:v>Eatern Europe
(N=298/830)</c:v>
                </c:pt>
                <c:pt idx="1">
                  <c:v>Western Europe
(N=94/151)</c:v>
                </c:pt>
                <c:pt idx="2">
                  <c:v>Southern Europe
(N=104/162)</c:v>
                </c:pt>
                <c:pt idx="3">
                  <c:v>Latin America
(N=89/253)</c:v>
                </c:pt>
              </c:strCache>
            </c:strRef>
          </c:cat>
          <c:val>
            <c:numRef>
              <c:f>'Numbers_3A-3B'!$A$5:$D$5</c:f>
              <c:numCache>
                <c:formatCode>General</c:formatCode>
                <c:ptCount val="4"/>
                <c:pt idx="0">
                  <c:v>10.4</c:v>
                </c:pt>
                <c:pt idx="1">
                  <c:v>3.19</c:v>
                </c:pt>
                <c:pt idx="2">
                  <c:v>1.9</c:v>
                </c:pt>
                <c:pt idx="3">
                  <c:v>5.62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9BF-4874-914F-9CB6AFC98D8D}"/>
            </c:ext>
          </c:extLst>
        </c:ser>
        <c:ser>
          <c:idx val="3"/>
          <c:order val="3"/>
          <c:tx>
            <c:strRef>
              <c:f>'Numbers_3A-3B'!$G$4</c:f>
              <c:strCache>
                <c:ptCount val="1"/>
                <c:pt idx="0">
                  <c:v>1 active TB drugs</c:v>
                </c:pt>
              </c:strCache>
            </c:strRef>
          </c:tx>
          <c:spPr>
            <a:solidFill>
              <a:srgbClr val="9F6F00"/>
            </a:solidFill>
          </c:spPr>
          <c:invertIfNegative val="0"/>
          <c:cat>
            <c:strRef>
              <c:f>'Numbers_3A-3B'!$Q$3:$Q$6</c:f>
              <c:strCache>
                <c:ptCount val="4"/>
                <c:pt idx="0">
                  <c:v>Eatern Europe
(N=298/830)</c:v>
                </c:pt>
                <c:pt idx="1">
                  <c:v>Western Europe
(N=94/151)</c:v>
                </c:pt>
                <c:pt idx="2">
                  <c:v>Southern Europe
(N=104/162)</c:v>
                </c:pt>
                <c:pt idx="3">
                  <c:v>Latin America
(N=89/253)</c:v>
                </c:pt>
              </c:strCache>
            </c:strRef>
          </c:cat>
          <c:val>
            <c:numRef>
              <c:f>'Numbers_3A-3B'!$A$4:$D$4</c:f>
              <c:numCache>
                <c:formatCode>General</c:formatCode>
                <c:ptCount val="4"/>
                <c:pt idx="0">
                  <c:v>14.43</c:v>
                </c:pt>
                <c:pt idx="1">
                  <c:v>5.32</c:v>
                </c:pt>
                <c:pt idx="2">
                  <c:v>1.9</c:v>
                </c:pt>
                <c:pt idx="3">
                  <c:v>1.1200000000000001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9BF-4874-914F-9CB6AFC98D8D}"/>
            </c:ext>
          </c:extLst>
        </c:ser>
        <c:ser>
          <c:idx val="4"/>
          <c:order val="4"/>
          <c:tx>
            <c:strRef>
              <c:f>'Numbers_3A-3B'!$G$3</c:f>
              <c:strCache>
                <c:ptCount val="1"/>
                <c:pt idx="0">
                  <c:v>0 active TB drugs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'Numbers_3A-3B'!$Q$3:$Q$6</c:f>
              <c:strCache>
                <c:ptCount val="4"/>
                <c:pt idx="0">
                  <c:v>Eatern Europe
(N=298/830)</c:v>
                </c:pt>
                <c:pt idx="1">
                  <c:v>Western Europe
(N=94/151)</c:v>
                </c:pt>
                <c:pt idx="2">
                  <c:v>Southern Europe
(N=104/162)</c:v>
                </c:pt>
                <c:pt idx="3">
                  <c:v>Latin America
(N=89/253)</c:v>
                </c:pt>
              </c:strCache>
            </c:strRef>
          </c:cat>
          <c:val>
            <c:numRef>
              <c:f>'Numbers_3A-3B'!$A$3:$D$3</c:f>
              <c:numCache>
                <c:formatCode>General</c:formatCode>
                <c:ptCount val="4"/>
                <c:pt idx="0">
                  <c:v>9.4</c:v>
                </c:pt>
                <c:pt idx="1">
                  <c:v>1.06</c:v>
                </c:pt>
                <c:pt idx="2">
                  <c:v>0</c:v>
                </c:pt>
                <c:pt idx="3">
                  <c:v>2.25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9BF-4874-914F-9CB6AFC98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131924344"/>
        <c:axId val="131924736"/>
      </c:barChart>
      <c:catAx>
        <c:axId val="131924344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extTo"/>
        <c:crossAx val="131924736"/>
        <c:crosses val="autoZero"/>
        <c:auto val="1"/>
        <c:lblAlgn val="ctr"/>
        <c:lblOffset val="100"/>
        <c:noMultiLvlLbl val="0"/>
      </c:catAx>
      <c:valAx>
        <c:axId val="1319247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a-DK" b="0" dirty="0">
                    <a:solidFill>
                      <a:srgbClr val="00364C"/>
                    </a:solidFill>
                  </a:rPr>
                  <a:t>Proportion, %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crossAx val="131924344"/>
        <c:crosses val="autoZero"/>
        <c:crossBetween val="between"/>
        <c:majorUnit val="0.2"/>
      </c:valAx>
      <c:spPr>
        <a:noFill/>
      </c:spPr>
    </c:plotArea>
    <c:legend>
      <c:legendPos val="r"/>
      <c:layout>
        <c:manualLayout>
          <c:xMode val="edge"/>
          <c:yMode val="edge"/>
          <c:x val="0.7846234998983288"/>
          <c:y val="0.19977534557865223"/>
          <c:w val="0.21107480158730157"/>
          <c:h val="0.4371555555555555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'MDR trend'!$A$3</c:f>
              <c:strCache>
                <c:ptCount val="1"/>
                <c:pt idx="0">
                  <c:v>WHO European Region</c:v>
                </c:pt>
              </c:strCache>
            </c:strRef>
          </c:tx>
          <c:spPr>
            <a:ln w="666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'MDR trend'!$B$2:$F$2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'MDR trend'!$B$3:$F$3</c:f>
              <c:numCache>
                <c:formatCode>General</c:formatCode>
                <c:ptCount val="5"/>
                <c:pt idx="0">
                  <c:v>4.5999999999999996</c:v>
                </c:pt>
                <c:pt idx="1">
                  <c:v>4.4000000000000004</c:v>
                </c:pt>
                <c:pt idx="2">
                  <c:v>4.5</c:v>
                </c:pt>
                <c:pt idx="3">
                  <c:v>5.0999999999999996</c:v>
                </c:pt>
                <c:pt idx="4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295-4AE4-B8C9-4A4DB968DAD1}"/>
            </c:ext>
          </c:extLst>
        </c:ser>
        <c:ser>
          <c:idx val="1"/>
          <c:order val="1"/>
          <c:tx>
            <c:strRef>
              <c:f>'MDR trend'!$A$4</c:f>
              <c:strCache>
                <c:ptCount val="1"/>
                <c:pt idx="0">
                  <c:v>18HPC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'MDR trend'!$B$2:$F$2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'MDR trend'!$B$4:$F$4</c:f>
              <c:numCache>
                <c:formatCode>General</c:formatCode>
                <c:ptCount val="5"/>
                <c:pt idx="0">
                  <c:v>9.8000000000000007</c:v>
                </c:pt>
                <c:pt idx="1">
                  <c:v>10</c:v>
                </c:pt>
                <c:pt idx="2">
                  <c:v>10.1</c:v>
                </c:pt>
                <c:pt idx="3">
                  <c:v>10.7</c:v>
                </c:pt>
                <c:pt idx="4">
                  <c:v>12.8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295-4AE4-B8C9-4A4DB968D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925128"/>
        <c:axId val="131925520"/>
      </c:lineChart>
      <c:catAx>
        <c:axId val="13192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25520"/>
        <c:crosses val="autoZero"/>
        <c:auto val="1"/>
        <c:lblAlgn val="ctr"/>
        <c:lblOffset val="100"/>
        <c:noMultiLvlLbl val="0"/>
      </c:catAx>
      <c:valAx>
        <c:axId val="13192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92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0.69223</cdr:x>
      <cdr:y>0.74846</cdr:y>
    </cdr:from>
    <cdr:to>
      <cdr:x>0.72898</cdr:x>
      <cdr:y>0.92157</cdr:y>
    </cdr:to>
    <cdr:sp macro="" textlink="">
      <cdr:nvSpPr>
        <cdr:cNvPr id="9" name="TextBox 8"/>
        <cdr:cNvSpPr txBox="1"/>
      </cdr:nvSpPr>
      <cdr:spPr>
        <a:xfrm xmlns:a="http://schemas.openxmlformats.org/drawingml/2006/main" rot="18864328">
          <a:off x="4985098" y="3435172"/>
          <a:ext cx="740862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Ukraine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0.12068</cdr:x>
      <cdr:y>0.05283</cdr:y>
    </cdr:from>
    <cdr:to>
      <cdr:x>0.91231</cdr:x>
      <cdr:y>0.22158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9708" y="273630"/>
          <a:ext cx="4458597" cy="8740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2000" dirty="0">
              <a:solidFill>
                <a:srgbClr val="003366"/>
              </a:solidFill>
            </a:rPr>
            <a:t>Treatment outcomes (%) of new and relapsed TB cases  desegregated by HIV status </a:t>
          </a:r>
        </a:p>
      </cdr:txBody>
    </cdr:sp>
  </cdr:relSizeAnchor>
  <cdr:relSizeAnchor xmlns:cdr="http://schemas.openxmlformats.org/drawingml/2006/chartDrawing">
    <cdr:from>
      <cdr:x>0.03765</cdr:x>
      <cdr:y>0.88437</cdr:y>
    </cdr:from>
    <cdr:to>
      <cdr:x>0.99765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2034" y="4580394"/>
          <a:ext cx="5406885" cy="598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/>
            <a:t>* Not evaluated: “transferred out”, “still on treatment”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0.0665</cdr:x>
      <cdr:y>0.84491</cdr:y>
    </cdr:from>
    <cdr:to>
      <cdr:x>0.23918</cdr:x>
      <cdr:y>0.94289</cdr:y>
    </cdr:to>
    <cdr:sp macro="" textlink="">
      <cdr:nvSpPr>
        <cdr:cNvPr id="2" name="Tekstboks 9"/>
        <cdr:cNvSpPr txBox="1"/>
      </cdr:nvSpPr>
      <cdr:spPr>
        <a:xfrm xmlns:a="http://schemas.openxmlformats.org/drawingml/2006/main">
          <a:off x="596138" y="4777196"/>
          <a:ext cx="154800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1500" b="1" dirty="0">
              <a:solidFill>
                <a:srgbClr val="657211"/>
              </a:solidFill>
            </a:rPr>
            <a:t>Eastern Europe</a:t>
          </a:r>
        </a:p>
        <a:p xmlns:a="http://schemas.openxmlformats.org/drawingml/2006/main">
          <a:pPr algn="ctr"/>
          <a:r>
            <a:rPr lang="da-DK" sz="1500" b="1" dirty="0">
              <a:solidFill>
                <a:srgbClr val="657211"/>
              </a:solidFill>
            </a:rPr>
            <a:t>N=844</a:t>
          </a:r>
        </a:p>
      </cdr:txBody>
    </cdr:sp>
  </cdr:relSizeAnchor>
  <cdr:relSizeAnchor xmlns:cdr="http://schemas.openxmlformats.org/drawingml/2006/chartDrawing">
    <cdr:from>
      <cdr:x>0.24195</cdr:x>
      <cdr:y>0.84491</cdr:y>
    </cdr:from>
    <cdr:to>
      <cdr:x>0.41463</cdr:x>
      <cdr:y>0.94289</cdr:y>
    </cdr:to>
    <cdr:sp macro="" textlink="">
      <cdr:nvSpPr>
        <cdr:cNvPr id="3" name="Tekstboks 10"/>
        <cdr:cNvSpPr txBox="1"/>
      </cdr:nvSpPr>
      <cdr:spPr>
        <a:xfrm xmlns:a="http://schemas.openxmlformats.org/drawingml/2006/main">
          <a:off x="2168927" y="4777196"/>
          <a:ext cx="154800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1500" b="1" dirty="0">
              <a:solidFill>
                <a:srgbClr val="00364C"/>
              </a:solidFill>
            </a:rPr>
            <a:t>Western Europe</a:t>
          </a:r>
        </a:p>
        <a:p xmlns:a="http://schemas.openxmlformats.org/drawingml/2006/main">
          <a:pPr algn="ctr"/>
          <a:r>
            <a:rPr lang="da-DK" sz="1500" b="1" dirty="0">
              <a:solidFill>
                <a:srgbClr val="00364C"/>
              </a:solidFill>
            </a:rPr>
            <a:t>N=152</a:t>
          </a:r>
        </a:p>
      </cdr:txBody>
    </cdr:sp>
  </cdr:relSizeAnchor>
  <cdr:relSizeAnchor xmlns:cdr="http://schemas.openxmlformats.org/drawingml/2006/chartDrawing">
    <cdr:from>
      <cdr:x>0.41739</cdr:x>
      <cdr:y>0.84491</cdr:y>
    </cdr:from>
    <cdr:to>
      <cdr:x>0.59007</cdr:x>
      <cdr:y>0.94289</cdr:y>
    </cdr:to>
    <cdr:sp macro="" textlink="">
      <cdr:nvSpPr>
        <cdr:cNvPr id="4" name="Tekstboks 11"/>
        <cdr:cNvSpPr txBox="1"/>
      </cdr:nvSpPr>
      <cdr:spPr>
        <a:xfrm xmlns:a="http://schemas.openxmlformats.org/drawingml/2006/main">
          <a:off x="3741716" y="4777196"/>
          <a:ext cx="154800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1500" b="1" dirty="0">
              <a:solidFill>
                <a:srgbClr val="AD4A0C"/>
              </a:solidFill>
            </a:rPr>
            <a:t>Southern Europe</a:t>
          </a:r>
        </a:p>
        <a:p xmlns:a="http://schemas.openxmlformats.org/drawingml/2006/main">
          <a:pPr algn="ctr"/>
          <a:r>
            <a:rPr lang="da-DK" sz="1500" b="1" dirty="0">
              <a:solidFill>
                <a:srgbClr val="AD4A0C"/>
              </a:solidFill>
            </a:rPr>
            <a:t>N=164</a:t>
          </a:r>
        </a:p>
      </cdr:txBody>
    </cdr:sp>
  </cdr:relSizeAnchor>
  <cdr:relSizeAnchor xmlns:cdr="http://schemas.openxmlformats.org/drawingml/2006/chartDrawing">
    <cdr:from>
      <cdr:x>0.59284</cdr:x>
      <cdr:y>0.84491</cdr:y>
    </cdr:from>
    <cdr:to>
      <cdr:x>0.76552</cdr:x>
      <cdr:y>0.94289</cdr:y>
    </cdr:to>
    <cdr:sp macro="" textlink="">
      <cdr:nvSpPr>
        <cdr:cNvPr id="5" name="Tekstboks 12"/>
        <cdr:cNvSpPr txBox="1"/>
      </cdr:nvSpPr>
      <cdr:spPr>
        <a:xfrm xmlns:a="http://schemas.openxmlformats.org/drawingml/2006/main">
          <a:off x="5314506" y="4777196"/>
          <a:ext cx="1548000" cy="5539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rIns="0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a-DK" sz="1500" b="1" dirty="0">
              <a:solidFill>
                <a:srgbClr val="009EC4"/>
              </a:solidFill>
            </a:rPr>
            <a:t>Latin America</a:t>
          </a:r>
        </a:p>
        <a:p xmlns:a="http://schemas.openxmlformats.org/drawingml/2006/main">
          <a:pPr algn="ctr"/>
          <a:r>
            <a:rPr lang="da-DK" sz="1500" b="1" dirty="0">
              <a:solidFill>
                <a:srgbClr val="009EC4"/>
              </a:solidFill>
            </a:rPr>
            <a:t>N=253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0.79675</cdr:x>
      <cdr:y>0.65069</cdr:y>
    </cdr:from>
    <cdr:to>
      <cdr:x>0.97561</cdr:x>
      <cdr:y>0.72722</cdr:y>
    </cdr:to>
    <cdr:sp macro="" textlink="">
      <cdr:nvSpPr>
        <cdr:cNvPr id="4" name="Tekstboks 3"/>
        <cdr:cNvSpPr txBox="1"/>
      </cdr:nvSpPr>
      <cdr:spPr>
        <a:xfrm xmlns:a="http://schemas.openxmlformats.org/drawingml/2006/main">
          <a:off x="7056784" y="3621666"/>
          <a:ext cx="1584176" cy="4259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600" kern="1200" dirty="0">
              <a:solidFill>
                <a:srgbClr val="292929"/>
              </a:solidFill>
            </a:rPr>
            <a:t>p &lt; 0.0001</a:t>
          </a:r>
        </a:p>
      </cdr:txBody>
    </cdr:sp>
  </cdr:relSizeAnchor>
  <cdr:relSizeAnchor xmlns:cdr="http://schemas.openxmlformats.org/drawingml/2006/chartDrawing">
    <cdr:from>
      <cdr:x>0.79675</cdr:x>
      <cdr:y>0.74874</cdr:y>
    </cdr:from>
    <cdr:to>
      <cdr:x>0.9187</cdr:x>
      <cdr:y>0.80655</cdr:y>
    </cdr:to>
    <cdr:sp macro="" textlink="">
      <cdr:nvSpPr>
        <cdr:cNvPr id="5" name="Afrundet rektangel 4"/>
        <cdr:cNvSpPr/>
      </cdr:nvSpPr>
      <cdr:spPr>
        <a:xfrm xmlns:a="http://schemas.openxmlformats.org/drawingml/2006/main">
          <a:off x="7056784" y="4385086"/>
          <a:ext cx="1080120" cy="338554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a-DK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1B5FE-8DD5-F84C-A049-DB06C0068D36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B1E5-61A8-5044-8568-407D5AFA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6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E5B2D-6861-447E-B392-29AA40A144F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2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dirty="0"/>
              <a:t>This Figure presents</a:t>
            </a:r>
            <a:r>
              <a:rPr lang="en-GB" sz="1200" u="sng" baseline="0" dirty="0"/>
              <a:t> both </a:t>
            </a:r>
            <a:r>
              <a:rPr lang="en-GB" sz="1200" u="sng" dirty="0" err="1"/>
              <a:t>univariable</a:t>
            </a:r>
            <a:r>
              <a:rPr lang="en-GB" sz="1200" u="sng" dirty="0"/>
              <a:t> and multivariable hazard ratios (HRs) and 95% CIs for a selection of factors that were included in the Cox model. In univariable analysis immediate-initiation ART was associated with a reduced risk of SBI (HR 0.41, 95% CI 0.27–0.65, p&lt;.0001). However, in multivariable analysis (after adjustment for all covariates listed in the methods) the HR was no longer significantly below one (HR 0.75, 95% CI 0.42–1.32, p=0.30). Adjustment for time-updated CD4 count in the multivariable model was responsible for the attenuation of the HR for treatment group.</a:t>
            </a:r>
            <a:r>
              <a:rPr lang="en-GB" sz="1200" b="1" u="sng" dirty="0"/>
              <a:t> </a:t>
            </a:r>
          </a:p>
          <a:p>
            <a:endParaRPr lang="en-GB" sz="1200" dirty="0"/>
          </a:p>
          <a:p>
            <a:r>
              <a:rPr lang="en-GB" sz="1200" u="sng" dirty="0"/>
              <a:t>In multivariable analysis a BMI above 35 kg/m</a:t>
            </a:r>
            <a:r>
              <a:rPr lang="en-GB" sz="1200" u="sng" baseline="30000" dirty="0"/>
              <a:t>2</a:t>
            </a:r>
            <a:r>
              <a:rPr lang="en-GB" sz="1200" u="sng" dirty="0"/>
              <a:t> (HR 3.38, 95% CI 1.74–6.57, p&lt;.0001) was associated with an increased risk of SBI when compared to a reference group of a BMI between 18.5 and 24.9 kg/m</a:t>
            </a:r>
            <a:r>
              <a:rPr lang="en-GB" sz="1200" u="sng" baseline="30000" dirty="0"/>
              <a:t>2</a:t>
            </a:r>
            <a:r>
              <a:rPr lang="en-GB" sz="1200" u="sng" dirty="0"/>
              <a:t>. Higher time-updated CD4 count (HR per 100 cells/mm</a:t>
            </a:r>
            <a:r>
              <a:rPr lang="en-GB" sz="1200" u="sng" baseline="30000" dirty="0"/>
              <a:t>3</a:t>
            </a:r>
            <a:r>
              <a:rPr lang="en-GB" sz="1200" u="sng" dirty="0"/>
              <a:t> 0.83, 95% CI 0.74–0.92, p=0.0004) was associated with a reduced risk of SBI. Time-updated neutrophil count was not associated with risk of SBI (HR per 10,000 cells/mm</a:t>
            </a:r>
            <a:r>
              <a:rPr lang="en-GB" sz="1200" u="sng" baseline="30000" dirty="0"/>
              <a:t>3</a:t>
            </a:r>
            <a:r>
              <a:rPr lang="en-GB" sz="1200" u="sng" dirty="0"/>
              <a:t> 0.94, 95% CI 0.20–4.32, p=0.96). Other factors that were included in the multivariable model but were not associated with SBI include age (p=0.17), sex (p=0.24), race (p=0.14), smoking status (p=0.34), mode of HIV infection (p=0.48), time since HIV diagnosis (p=0.82), hepatitis B (p=0.93) and hepatitis C status (p=0.43), HIV RNA viral load (p=0.46), total lymphocyte count (p=0.09), hemoglobin (p=0.66), platelet count (p=0.55), and albumin level (p=0.43).</a:t>
            </a:r>
            <a:endParaRPr lang="en-US" sz="1200" u="sng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4B767-45F8-495B-9DA8-C4B281290F66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475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3C05-1949-4C1B-A73A-25040470BE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97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4ECFC-207A-4244-8C69-69296D040E18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017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288B-8DA3-4C99-801D-14CF9D5FD05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76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7647-0119-4444-B4A6-691952B1190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852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7647-0119-4444-B4A6-691952B1190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4459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D590-9575-483B-A3C9-B9AE8172DD35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1462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7647-0119-4444-B4A6-691952B1190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370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6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347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77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Narrow" panose="020B0606020202030204" pitchFamily="34" charset="0"/>
              </a:rPr>
              <a:t>So, now</a:t>
            </a:r>
            <a:r>
              <a:rPr lang="en-US" sz="1200" baseline="0" dirty="0">
                <a:latin typeface="Arial Narrow" panose="020B0606020202030204" pitchFamily="34" charset="0"/>
              </a:rPr>
              <a:t> we will l</a:t>
            </a:r>
            <a:r>
              <a:rPr lang="en-US" sz="1200" dirty="0">
                <a:latin typeface="Arial Narrow" panose="020B0606020202030204" pitchFamily="34" charset="0"/>
              </a:rPr>
              <a:t>ook at trends of TB and HIV coinfection, while European Region has fastest decline in TB incidence, the epidemic of TB/HIV co-infection is still growing </a:t>
            </a:r>
          </a:p>
          <a:p>
            <a:endParaRPr lang="da-DK" dirty="0"/>
          </a:p>
          <a:p>
            <a:r>
              <a:rPr lang="da-DK" dirty="0"/>
              <a:t>TB </a:t>
            </a:r>
            <a:r>
              <a:rPr lang="da-DK" dirty="0" err="1"/>
              <a:t>incidence</a:t>
            </a:r>
            <a:r>
              <a:rPr lang="da-DK" dirty="0"/>
              <a:t>: 4,5 </a:t>
            </a:r>
            <a:r>
              <a:rPr lang="da-DK" dirty="0" err="1"/>
              <a:t>annual</a:t>
            </a:r>
            <a:r>
              <a:rPr lang="da-DK" dirty="0"/>
              <a:t> </a:t>
            </a:r>
            <a:r>
              <a:rPr lang="da-DK" dirty="0" err="1"/>
              <a:t>decline</a:t>
            </a:r>
            <a:r>
              <a:rPr lang="da-DK" dirty="0"/>
              <a:t> </a:t>
            </a:r>
            <a:r>
              <a:rPr lang="da-DK" dirty="0" err="1"/>
              <a:t>between</a:t>
            </a:r>
            <a:r>
              <a:rPr lang="da-DK" dirty="0"/>
              <a:t> 2010 – 2015</a:t>
            </a:r>
          </a:p>
          <a:p>
            <a:r>
              <a:rPr lang="da-DK" dirty="0"/>
              <a:t>TB/HIV </a:t>
            </a:r>
            <a:r>
              <a:rPr lang="da-DK" dirty="0" err="1"/>
              <a:t>incidence</a:t>
            </a:r>
            <a:r>
              <a:rPr lang="da-DK" dirty="0"/>
              <a:t>: 6,2% </a:t>
            </a:r>
            <a:r>
              <a:rPr lang="da-DK" dirty="0" err="1"/>
              <a:t>annual</a:t>
            </a:r>
            <a:r>
              <a:rPr lang="da-DK" dirty="0"/>
              <a:t> </a:t>
            </a:r>
            <a:r>
              <a:rPr lang="da-DK" dirty="0" err="1"/>
              <a:t>increase</a:t>
            </a:r>
            <a:r>
              <a:rPr lang="da-DK" dirty="0"/>
              <a:t> 2010 - 2015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6235D-22D5-4516-A239-CF4BFFC3F72A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7573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975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954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53B1E5-61A8-5044-8568-407D5AFAFA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48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HPC:</a:t>
            </a:r>
            <a:r>
              <a:rPr lang="en-US" baseline="0" dirty="0"/>
              <a:t> High priority countries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3C05-1949-4C1B-A73A-25040470BE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9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200" dirty="0">
                <a:latin typeface="+mn-lt"/>
              </a:rPr>
              <a:t>Now we go a little bit back in history</a:t>
            </a:r>
            <a:r>
              <a:rPr lang="en-GB" altLang="en-US" sz="1200" baseline="0" dirty="0">
                <a:latin typeface="+mn-lt"/>
              </a:rPr>
              <a:t> and look at </a:t>
            </a:r>
            <a:r>
              <a:rPr lang="en-GB" altLang="en-US" sz="1200" dirty="0">
                <a:latin typeface="+mn-lt"/>
              </a:rPr>
              <a:t>TB epidemic in Eastern Europe before and after 1990. </a:t>
            </a:r>
            <a:endParaRPr lang="en-GB" sz="1200" dirty="0">
              <a:latin typeface="+mn-lt"/>
            </a:endParaRPr>
          </a:p>
          <a:p>
            <a:r>
              <a:rPr lang="en-GB" altLang="en-US" sz="1200" dirty="0">
                <a:latin typeface="+mn-lt"/>
              </a:rPr>
              <a:t>During 20</a:t>
            </a:r>
            <a:r>
              <a:rPr lang="en-GB" altLang="en-US" sz="1200" baseline="30000" dirty="0">
                <a:latin typeface="+mn-lt"/>
              </a:rPr>
              <a:t>th</a:t>
            </a:r>
            <a:r>
              <a:rPr lang="en-GB" altLang="en-US" sz="1200" dirty="0">
                <a:latin typeface="+mn-lt"/>
              </a:rPr>
              <a:t> century EE experienced several increases and declines in TB epidemic.</a:t>
            </a:r>
          </a:p>
          <a:p>
            <a:r>
              <a:rPr lang="en-GB" altLang="en-US" sz="1200" dirty="0">
                <a:latin typeface="+mn-lt"/>
              </a:rPr>
              <a:t>Since ~1970 a rapid decline in TB incidence was observed due to well organised </a:t>
            </a:r>
            <a:r>
              <a:rPr lang="en-GB" altLang="en-US" sz="1200" dirty="0" err="1">
                <a:latin typeface="+mn-lt"/>
              </a:rPr>
              <a:t>Phthisiology</a:t>
            </a:r>
            <a:r>
              <a:rPr lang="en-GB" altLang="en-US" sz="1200" dirty="0">
                <a:latin typeface="+mn-lt"/>
              </a:rPr>
              <a:t> service and TB control</a:t>
            </a:r>
          </a:p>
          <a:p>
            <a:r>
              <a:rPr lang="en-GB" altLang="en-US" sz="1200" dirty="0">
                <a:latin typeface="+mn-lt"/>
              </a:rPr>
              <a:t>However, </a:t>
            </a:r>
            <a:r>
              <a:rPr lang="en-GB" altLang="en-US" sz="1200" dirty="0" err="1">
                <a:latin typeface="+mn-lt"/>
              </a:rPr>
              <a:t>efter</a:t>
            </a:r>
            <a:r>
              <a:rPr lang="en-GB" altLang="en-US" sz="1200" dirty="0">
                <a:latin typeface="+mn-lt"/>
              </a:rPr>
              <a:t> </a:t>
            </a:r>
            <a:r>
              <a:rPr lang="en-GB" altLang="en-US" sz="1200" dirty="0" err="1">
                <a:latin typeface="+mn-lt"/>
              </a:rPr>
              <a:t>colaps</a:t>
            </a:r>
            <a:r>
              <a:rPr lang="en-GB" altLang="en-US" sz="1200" dirty="0">
                <a:latin typeface="+mn-lt"/>
              </a:rPr>
              <a:t> of Soviet</a:t>
            </a:r>
            <a:r>
              <a:rPr lang="en-GB" altLang="en-US" sz="1200" baseline="0" dirty="0">
                <a:latin typeface="+mn-lt"/>
              </a:rPr>
              <a:t> Union in 1991, we observe an i</a:t>
            </a:r>
            <a:r>
              <a:rPr lang="en-GB" altLang="en-US" sz="1200" dirty="0">
                <a:latin typeface="+mn-lt"/>
              </a:rPr>
              <a:t>mmense increase in TB incidence and prevalence since in all former SU countries</a:t>
            </a:r>
            <a:endParaRPr lang="da-DK" sz="1200" dirty="0">
              <a:latin typeface="+mn-lt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67647-0119-4444-B4A6-691952B11904}" type="slidenum">
              <a:rPr lang="da-DK" smtClean="0">
                <a:solidFill>
                  <a:prstClr val="black"/>
                </a:solidFill>
              </a:rPr>
              <a:pPr/>
              <a:t>28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4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793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Annual</a:t>
            </a:r>
            <a:r>
              <a:rPr lang="da-DK" dirty="0"/>
              <a:t> </a:t>
            </a:r>
            <a:r>
              <a:rPr lang="da-DK" dirty="0" err="1"/>
              <a:t>increase</a:t>
            </a:r>
            <a:r>
              <a:rPr lang="da-DK" dirty="0"/>
              <a:t> by 60%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EECA is </a:t>
            </a:r>
            <a:r>
              <a:rPr lang="da-DK" dirty="0" err="1"/>
              <a:t>now</a:t>
            </a:r>
            <a:r>
              <a:rPr lang="da-DK" dirty="0"/>
              <a:t> the </a:t>
            </a:r>
            <a:r>
              <a:rPr lang="da-DK" dirty="0" err="1"/>
              <a:t>only</a:t>
            </a:r>
            <a:r>
              <a:rPr lang="da-DK" dirty="0"/>
              <a:t> region </a:t>
            </a:r>
            <a:r>
              <a:rPr lang="da-DK" dirty="0" err="1"/>
              <a:t>where</a:t>
            </a:r>
            <a:r>
              <a:rPr lang="da-DK" dirty="0"/>
              <a:t> the </a:t>
            </a:r>
            <a:r>
              <a:rPr lang="da-DK" dirty="0" err="1"/>
              <a:t>number</a:t>
            </a:r>
            <a:r>
              <a:rPr lang="da-DK" dirty="0"/>
              <a:t> of new HIV </a:t>
            </a:r>
            <a:r>
              <a:rPr lang="da-DK" dirty="0" err="1"/>
              <a:t>infections</a:t>
            </a:r>
            <a:r>
              <a:rPr lang="da-DK" dirty="0"/>
              <a:t> has </a:t>
            </a:r>
            <a:r>
              <a:rPr lang="da-DK" dirty="0" err="1"/>
              <a:t>increased</a:t>
            </a:r>
            <a:r>
              <a:rPr lang="da-DK" dirty="0"/>
              <a:t> </a:t>
            </a:r>
            <a:r>
              <a:rPr lang="da-DK" dirty="0" err="1"/>
              <a:t>annualy</a:t>
            </a:r>
            <a:r>
              <a:rPr lang="da-DK" dirty="0"/>
              <a:t> from 120.000 to 190.000 </a:t>
            </a:r>
            <a:r>
              <a:rPr lang="da-DK" dirty="0" err="1"/>
              <a:t>between</a:t>
            </a:r>
            <a:r>
              <a:rPr lang="da-DK" dirty="0"/>
              <a:t> 2010</a:t>
            </a:r>
            <a:r>
              <a:rPr lang="da-DK" baseline="0" dirty="0"/>
              <a:t> and 2015. Resulting in the </a:t>
            </a:r>
            <a:r>
              <a:rPr lang="da-DK" baseline="0" dirty="0" err="1"/>
              <a:t>number</a:t>
            </a:r>
            <a:r>
              <a:rPr lang="da-DK" baseline="0" dirty="0"/>
              <a:t> of </a:t>
            </a:r>
            <a:r>
              <a:rPr lang="da-DK" baseline="0" dirty="0" err="1"/>
              <a:t>people</a:t>
            </a:r>
            <a:r>
              <a:rPr lang="da-DK" baseline="0" dirty="0"/>
              <a:t> with HIV </a:t>
            </a:r>
            <a:r>
              <a:rPr lang="da-DK" baseline="0" dirty="0" err="1"/>
              <a:t>increasing</a:t>
            </a:r>
            <a:r>
              <a:rPr lang="da-DK" baseline="0" dirty="0"/>
              <a:t> from 1.0 </a:t>
            </a:r>
            <a:r>
              <a:rPr lang="da-DK" baseline="0" dirty="0" err="1"/>
              <a:t>mln</a:t>
            </a:r>
            <a:r>
              <a:rPr lang="da-DK" baseline="0" dirty="0"/>
              <a:t> to 1.5 </a:t>
            </a:r>
            <a:r>
              <a:rPr lang="da-DK" baseline="0" dirty="0" err="1"/>
              <a:t>mln</a:t>
            </a:r>
            <a:r>
              <a:rPr lang="da-DK" baseline="0" dirty="0"/>
              <a:t> in the same </a:t>
            </a:r>
            <a:r>
              <a:rPr lang="da-DK" baseline="0" dirty="0" err="1"/>
              <a:t>period</a:t>
            </a:r>
            <a:r>
              <a:rPr lang="da-DK" baseline="0" dirty="0"/>
              <a:t>. This is the </a:t>
            </a:r>
            <a:r>
              <a:rPr lang="da-DK" baseline="0" dirty="0" err="1"/>
              <a:t>only</a:t>
            </a:r>
            <a:r>
              <a:rPr lang="da-DK" baseline="0" dirty="0"/>
              <a:t> region in the </a:t>
            </a:r>
            <a:r>
              <a:rPr lang="da-DK" baseline="0" dirty="0" err="1"/>
              <a:t>world</a:t>
            </a:r>
            <a:r>
              <a:rPr lang="da-DK" baseline="0" dirty="0"/>
              <a:t>, </a:t>
            </a:r>
            <a:r>
              <a:rPr lang="da-DK" baseline="0" dirty="0" err="1"/>
              <a:t>where</a:t>
            </a:r>
            <a:r>
              <a:rPr lang="da-DK" baseline="0" dirty="0"/>
              <a:t> HIV </a:t>
            </a:r>
            <a:r>
              <a:rPr lang="da-DK" baseline="0" dirty="0" err="1"/>
              <a:t>epidemic</a:t>
            </a:r>
            <a:r>
              <a:rPr lang="da-DK" baseline="0" dirty="0"/>
              <a:t> </a:t>
            </a:r>
            <a:r>
              <a:rPr lang="da-DK" baseline="0" dirty="0" err="1"/>
              <a:t>continues</a:t>
            </a:r>
            <a:r>
              <a:rPr lang="da-DK" baseline="0" dirty="0"/>
              <a:t> to </a:t>
            </a:r>
            <a:r>
              <a:rPr lang="da-DK" baseline="0" dirty="0" err="1"/>
              <a:t>expand</a:t>
            </a:r>
            <a:r>
              <a:rPr lang="da-DK" baseline="0" dirty="0"/>
              <a:t> </a:t>
            </a:r>
            <a:r>
              <a:rPr lang="da-DK" baseline="0" dirty="0" err="1"/>
              <a:t>fastly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5D590-9575-483B-A3C9-B9AE8172DD35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50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3C05-1949-4C1B-A73A-25040470BE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9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3C05-1949-4C1B-A73A-25040470BE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30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13C05-1949-4C1B-A73A-25040470BE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1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68313" y="931863"/>
            <a:ext cx="6203951" cy="465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l</a:t>
            </a:r>
            <a:r>
              <a:rPr lang="en-US" dirty="0"/>
              <a:t>imited progress in</a:t>
            </a:r>
            <a:r>
              <a:rPr lang="en-US" baseline="0" dirty="0"/>
              <a:t> EECA </a:t>
            </a:r>
            <a:r>
              <a:rPr lang="en-US" dirty="0"/>
              <a:t>is not sufficient to revert the </a:t>
            </a:r>
            <a:r>
              <a:rPr lang="en-US" baseline="0" dirty="0"/>
              <a:t>increasing AIDS mortality trend (a 25% increase in estimated deaths over the last six years alone, 2010-2016). </a:t>
            </a:r>
            <a:br>
              <a:rPr lang="en-US" baseline="0" dirty="0"/>
            </a:br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is driven by a combination of factors: 1/3 (37%) undiagnosed PLHIV, low </a:t>
            </a:r>
            <a:r>
              <a:rPr lang="en-US" dirty="0"/>
              <a:t>ART</a:t>
            </a:r>
            <a:r>
              <a:rPr lang="en-US" baseline="0" dirty="0"/>
              <a:t> coverage (28% of all PLHIV, diagnosed and undiagnosed are receiving treatment) and increasing HIV incidence – factors that </a:t>
            </a:r>
            <a:r>
              <a:rPr lang="en-US" dirty="0"/>
              <a:t>are all contributing to this continuing (and</a:t>
            </a:r>
            <a:r>
              <a:rPr lang="en-US" baseline="0" dirty="0"/>
              <a:t> unacceptable</a:t>
            </a:r>
            <a:r>
              <a:rPr lang="en-US" dirty="0"/>
              <a:t>)</a:t>
            </a:r>
            <a:r>
              <a:rPr lang="en-US" baseline="0" dirty="0"/>
              <a:t> increasing </a:t>
            </a:r>
            <a:r>
              <a:rPr lang="en-US" dirty="0"/>
              <a:t>trend in AIDS</a:t>
            </a:r>
            <a:r>
              <a:rPr lang="en-US" baseline="0" dirty="0"/>
              <a:t> </a:t>
            </a:r>
            <a:r>
              <a:rPr lang="en-US" dirty="0"/>
              <a:t>mortality</a:t>
            </a:r>
            <a:r>
              <a:rPr lang="en-US" baseline="0" dirty="0"/>
              <a:t>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01159-E75D-4D45-920B-6398CE426F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13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527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99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71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4300" indent="-231775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388F76-217B-4F83-86CE-A98192BC939C}" type="slidenum">
              <a:rPr lang="en-US" altLang="en-US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0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33421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62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F8E9689-BEF6-421D-AD72-3932BAC85CEF}" type="datetimeFigureOut">
              <a:rPr lang="en-GB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22/07/2018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6DF44CC4-D779-480F-9F87-591CEBBA8C54}" type="slidenum">
              <a:rPr lang="en-GB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86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3" y="1700809"/>
            <a:ext cx="8064128" cy="3600450"/>
          </a:xfrm>
          <a:solidFill>
            <a:srgbClr val="00364C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 baseline="0">
                <a:solidFill>
                  <a:srgbClr val="9F6F00"/>
                </a:solidFill>
                <a:latin typeface="MetaBook-Roman"/>
              </a:defRPr>
            </a:lvl1pPr>
          </a:lstStyle>
          <a:p>
            <a:pPr lvl="0"/>
            <a:r>
              <a:rPr lang="da-DK" dirty="0"/>
              <a:t>Conference Title</a:t>
            </a:r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2"/>
            <a:ext cx="7772400" cy="1470025"/>
          </a:xfrm>
          <a:ln>
            <a:solidFill>
              <a:srgbClr val="00364C"/>
            </a:solidFill>
          </a:ln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bg1"/>
                </a:solidFill>
                <a:latin typeface="MetaBook-Roman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3922" y="4293096"/>
            <a:ext cx="6400800" cy="720080"/>
          </a:xfrm>
          <a:ln>
            <a:solidFill>
              <a:srgbClr val="00364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000" b="0" baseline="0">
                <a:solidFill>
                  <a:schemeClr val="bg1"/>
                </a:solidFill>
                <a:latin typeface="MetaBook-Roman"/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Authorship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123" y="6316921"/>
            <a:ext cx="2133600" cy="365125"/>
          </a:xfrm>
        </p:spPr>
        <p:txBody>
          <a:bodyPr/>
          <a:lstStyle/>
          <a:p>
            <a:r>
              <a:rPr lang="da-DK">
                <a:solidFill>
                  <a:srgbClr val="00364C">
                    <a:tint val="75000"/>
                  </a:srgbClr>
                </a:solidFill>
              </a:rPr>
              <a:t>Study Logo</a:t>
            </a:r>
            <a:endParaRPr lang="en-US" dirty="0">
              <a:solidFill>
                <a:srgbClr val="00364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 err="1">
                <a:solidFill>
                  <a:srgbClr val="00364C">
                    <a:tint val="75000"/>
                  </a:srgbClr>
                </a:solidFill>
              </a:rPr>
              <a:t>Additional</a:t>
            </a:r>
            <a:r>
              <a:rPr lang="da-DK" dirty="0">
                <a:solidFill>
                  <a:srgbClr val="00364C">
                    <a:tint val="75000"/>
                  </a:srgbClr>
                </a:solidFill>
              </a:rPr>
              <a:t> </a:t>
            </a:r>
            <a:r>
              <a:rPr lang="da-DK" dirty="0" err="1">
                <a:solidFill>
                  <a:srgbClr val="00364C">
                    <a:tint val="75000"/>
                  </a:srgbClr>
                </a:solidFill>
              </a:rPr>
              <a:t>study</a:t>
            </a:r>
            <a:r>
              <a:rPr lang="da-DK" dirty="0">
                <a:solidFill>
                  <a:srgbClr val="00364C">
                    <a:tint val="75000"/>
                  </a:srgbClr>
                </a:solidFill>
              </a:rPr>
              <a:t>/program logos</a:t>
            </a:r>
            <a:endParaRPr lang="en-US" dirty="0">
              <a:solidFill>
                <a:srgbClr val="00364C">
                  <a:tint val="75000"/>
                </a:srgb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3850" y="333375"/>
            <a:ext cx="1439863" cy="7921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72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239287"/>
            <a:ext cx="8691488" cy="11178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2071" y="1480460"/>
            <a:ext cx="8695015" cy="49988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2737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2773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4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5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8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19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5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6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1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5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208C-1813-4C44-A8CE-50D0F8814065}" type="datetimeFigureOut">
              <a:rPr lang="en-US" smtClean="0"/>
              <a:t>7/22/2018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63AA-2F6A-2E4E-9E2C-CE2E16EBD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  <p:sldLayoutId id="2147483664" r:id="rId15"/>
    <p:sldLayoutId id="214748366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Quality</a:t>
            </a:r>
            <a:r>
              <a:rPr lang="da-DK" dirty="0"/>
              <a:t> of HIV-Care and Management – </a:t>
            </a:r>
            <a:r>
              <a:rPr lang="da-DK" sz="2000" dirty="0"/>
              <a:t>Benchmarking and Regional Differences </a:t>
            </a:r>
            <a:r>
              <a:rPr lang="da-DK" sz="2000" dirty="0" err="1"/>
              <a:t>across</a:t>
            </a:r>
            <a:r>
              <a:rPr lang="da-DK" sz="2000" dirty="0"/>
              <a:t> Europe</a:t>
            </a:r>
          </a:p>
        </p:txBody>
      </p:sp>
      <p:pic>
        <p:nvPicPr>
          <p:cNvPr id="4" name="Logo_HIDE_1_2"/>
          <p:cNvPicPr/>
          <p:nvPr/>
        </p:nvPicPr>
        <p:blipFill>
          <a:blip r:embed="rId3"/>
          <a:stretch>
            <a:fillRect/>
          </a:stretch>
        </p:blipFill>
        <p:spPr>
          <a:xfrm>
            <a:off x="7619234" y="185056"/>
            <a:ext cx="984447" cy="1415143"/>
          </a:xfrm>
          <a:prstGeom prst="rect">
            <a:avLst/>
          </a:prstGeom>
        </p:spPr>
      </p:pic>
      <p:sp>
        <p:nvSpPr>
          <p:cNvPr id="6" name="Undertitel 3"/>
          <p:cNvSpPr>
            <a:spLocks noGrp="1"/>
          </p:cNvSpPr>
          <p:nvPr>
            <p:ph type="subTitle" idx="1"/>
          </p:nvPr>
        </p:nvSpPr>
        <p:spPr>
          <a:xfrm>
            <a:off x="1233922" y="4293096"/>
            <a:ext cx="6400800" cy="720080"/>
          </a:xfrm>
        </p:spPr>
        <p:txBody>
          <a:bodyPr anchor="b">
            <a:normAutofit/>
          </a:bodyPr>
          <a:lstStyle/>
          <a:p>
            <a:r>
              <a:rPr lang="en-US" sz="1200" dirty="0"/>
              <a:t>Kamilla Grønborg Laut, MD</a:t>
            </a:r>
            <a:endParaRPr lang="da-DK" sz="1200" dirty="0"/>
          </a:p>
        </p:txBody>
      </p:sp>
      <p:sp>
        <p:nvSpPr>
          <p:cNvPr id="10" name="Pladsholder til tekst 9">
            <a:extLst>
              <a:ext uri="{FF2B5EF4-FFF2-40B4-BE49-F238E27FC236}">
                <a16:creationId xmlns="" xmlns:a16="http://schemas.microsoft.com/office/drawing/2014/main" id="{1D3F0007-D452-4DBA-9D6E-F56AA6F3C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76F8AA3-4DEC-4DC3-AA2E-8985DBDE4A96}"/>
              </a:ext>
            </a:extLst>
          </p:cNvPr>
          <p:cNvSpPr txBox="1">
            <a:spLocks/>
          </p:cNvSpPr>
          <p:nvPr/>
        </p:nvSpPr>
        <p:spPr>
          <a:xfrm>
            <a:off x="249438" y="2130425"/>
            <a:ext cx="8631750" cy="1470025"/>
          </a:xfrm>
          <a:prstGeom prst="rect">
            <a:avLst/>
          </a:prstGeom>
          <a:ln>
            <a:solidFill>
              <a:srgbClr val="00364C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MetaBook-Roman"/>
                <a:ea typeface="+mj-ea"/>
                <a:cs typeface="+mj-cs"/>
              </a:defRPr>
            </a:lvl1pPr>
          </a:lstStyle>
          <a:p>
            <a:r>
              <a:rPr lang="en-GB" dirty="0"/>
              <a:t> </a:t>
            </a:r>
            <a:r>
              <a:rPr lang="da-DK" dirty="0"/>
              <a:t/>
            </a:r>
            <a:br>
              <a:rPr lang="da-DK" dirty="0"/>
            </a:br>
            <a:r>
              <a:rPr lang="en-US" dirty="0"/>
              <a:t>The convergence of the MDR-TB and HIV co-epidemics – global situation with focus on EE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32D21811-2566-4E64-B78A-92EE4F5BE09D}"/>
              </a:ext>
            </a:extLst>
          </p:cNvPr>
          <p:cNvSpPr txBox="1">
            <a:spLocks/>
          </p:cNvSpPr>
          <p:nvPr/>
        </p:nvSpPr>
        <p:spPr>
          <a:xfrm>
            <a:off x="1371600" y="3452093"/>
            <a:ext cx="7086600" cy="1752600"/>
          </a:xfrm>
          <a:prstGeom prst="rect">
            <a:avLst/>
          </a:prstGeom>
          <a:ln>
            <a:solidFill>
              <a:srgbClr val="00364C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kern="1200" baseline="0">
                <a:solidFill>
                  <a:schemeClr val="bg1"/>
                </a:solidFill>
                <a:latin typeface="MetaBook-Roman"/>
                <a:ea typeface="+mn-ea"/>
                <a:cs typeface="+mn-cs"/>
              </a:defRPr>
            </a:lvl1pPr>
            <a:lvl2pPr marL="45709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184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276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368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46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552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199645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6737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Prof Jens Lundgren</a:t>
            </a:r>
          </a:p>
          <a:p>
            <a:r>
              <a:rPr lang="en-US" dirty="0"/>
              <a:t>CHIP, </a:t>
            </a:r>
            <a:r>
              <a:rPr lang="en-US" dirty="0" err="1"/>
              <a:t>Rigshospitalet</a:t>
            </a:r>
            <a:r>
              <a:rPr lang="en-US" dirty="0"/>
              <a:t>, University of Copenhagen</a:t>
            </a:r>
          </a:p>
          <a:p>
            <a:r>
              <a:rPr lang="en-US" dirty="0"/>
              <a:t>WHO Collaborative Centre on HIV, viral hepatitis and TB</a:t>
            </a:r>
          </a:p>
        </p:txBody>
      </p:sp>
      <p:pic>
        <p:nvPicPr>
          <p:cNvPr id="13" name="Picture 10" descr="http://www.h3dwallpapers.com/wp-content/uploads/2014/11/Twitter_logo_png-4.png">
            <a:extLst>
              <a:ext uri="{FF2B5EF4-FFF2-40B4-BE49-F238E27FC236}">
                <a16:creationId xmlns="" xmlns:a16="http://schemas.microsoft.com/office/drawing/2014/main" id="{673C4C8D-60FD-4B27-887E-9562D2CA7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30" y="4923443"/>
            <a:ext cx="377816" cy="3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boks 6">
            <a:extLst>
              <a:ext uri="{FF2B5EF4-FFF2-40B4-BE49-F238E27FC236}">
                <a16:creationId xmlns="" xmlns:a16="http://schemas.microsoft.com/office/drawing/2014/main" id="{DDBD75F5-9FA7-44D9-9072-E224D5F208AE}"/>
              </a:ext>
            </a:extLst>
          </p:cNvPr>
          <p:cNvSpPr txBox="1"/>
          <p:nvPr/>
        </p:nvSpPr>
        <p:spPr>
          <a:xfrm>
            <a:off x="3749669" y="4923444"/>
            <a:ext cx="254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</a:rPr>
              <a:t>@</a:t>
            </a:r>
            <a:r>
              <a:rPr lang="da-DK" sz="2000" dirty="0" err="1">
                <a:solidFill>
                  <a:schemeClr val="bg1"/>
                </a:solidFill>
              </a:rPr>
              <a:t>ProfJLundgren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="" xmlns:a16="http://schemas.microsoft.com/office/drawing/2014/main" id="{A786646E-3D8F-4842-804D-5A208C11E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9" y="6024562"/>
            <a:ext cx="2111209" cy="71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15" descr="CHIP">
            <a:extLst>
              <a:ext uri="{FF2B5EF4-FFF2-40B4-BE49-F238E27FC236}">
                <a16:creationId xmlns="" xmlns:a16="http://schemas.microsoft.com/office/drawing/2014/main" id="{1FA131EC-05A7-4980-9BD5-2DF45AA9E24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39" y="5929908"/>
            <a:ext cx="127254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3" descr="http://web3.wzw.tum.de/oscar/typo3temp/pics/7020b9dee7.png">
            <a:extLst>
              <a:ext uri="{FF2B5EF4-FFF2-40B4-BE49-F238E27FC236}">
                <a16:creationId xmlns="" xmlns:a16="http://schemas.microsoft.com/office/drawing/2014/main" id="{DAF08919-9660-42A0-8DF6-2A5F7D1E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394" y="5987506"/>
            <a:ext cx="736779" cy="7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lede 17">
            <a:extLst>
              <a:ext uri="{FF2B5EF4-FFF2-40B4-BE49-F238E27FC236}">
                <a16:creationId xmlns="" xmlns:a16="http://schemas.microsoft.com/office/drawing/2014/main" id="{EE9A9210-5959-4863-8090-EFB32067B9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70" y="6088992"/>
            <a:ext cx="2123728" cy="6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55576" y="1556792"/>
          <a:ext cx="7536567" cy="427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61913" y="122238"/>
            <a:ext cx="8918575" cy="1143000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HIV treatment coverage by country</a:t>
            </a:r>
            <a:br>
              <a:rPr lang="en-US" altLang="en-US" sz="3200" dirty="0"/>
            </a:br>
            <a:r>
              <a:rPr lang="en-US" altLang="en-US" sz="3200" dirty="0"/>
              <a:t>eastern Europe and central Asia, 2016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39961" y="6550025"/>
            <a:ext cx="6364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 Global AIDS Update 2017. </a:t>
            </a:r>
          </a:p>
        </p:txBody>
      </p:sp>
    </p:spTree>
    <p:extLst>
      <p:ext uri="{BB962C8B-B14F-4D97-AF65-F5344CB8AC3E}">
        <p14:creationId xmlns:p14="http://schemas.microsoft.com/office/powerpoint/2010/main" val="7142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430062"/>
            <a:ext cx="8691488" cy="1117801"/>
          </a:xfrm>
        </p:spPr>
        <p:txBody>
          <a:bodyPr>
            <a:normAutofit fontScale="90000"/>
          </a:bodyPr>
          <a:lstStyle/>
          <a:p>
            <a:r>
              <a:rPr lang="en-US" dirty="0"/>
              <a:t>Time to first tuberculosis event in START</a:t>
            </a:r>
            <a:br>
              <a:rPr lang="en-US" dirty="0"/>
            </a:br>
            <a:r>
              <a:rPr lang="en-US" sz="3600" dirty="0"/>
              <a:t>(immediate vs deferred ART in early HIV infection)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47" y="2028360"/>
            <a:ext cx="6253359" cy="3900642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572500" y="6441577"/>
            <a:ext cx="4016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B46014C-3040-4F05-AE98-62E4B9A2FA45}" type="slidenum">
              <a:rPr lang="en-US" sz="1400" b="1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sz="14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B761AB1A-17F1-4EA2-98E4-9EBB53F80E36}"/>
              </a:ext>
            </a:extLst>
          </p:cNvPr>
          <p:cNvSpPr txBox="1"/>
          <p:nvPr/>
        </p:nvSpPr>
        <p:spPr>
          <a:xfrm>
            <a:off x="3223487" y="6391568"/>
            <a:ext cx="537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INSIGHT START </a:t>
            </a:r>
            <a:r>
              <a:rPr lang="da-DK" dirty="0" err="1"/>
              <a:t>study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: Lundgren </a:t>
            </a:r>
            <a:r>
              <a:rPr lang="da-DK" i="1" dirty="0"/>
              <a:t>et al</a:t>
            </a:r>
            <a:r>
              <a:rPr lang="da-DK" dirty="0"/>
              <a:t>, NEJM 2015</a:t>
            </a:r>
          </a:p>
        </p:txBody>
      </p:sp>
    </p:spTree>
    <p:extLst>
      <p:ext uri="{BB962C8B-B14F-4D97-AF65-F5344CB8AC3E}">
        <p14:creationId xmlns:p14="http://schemas.microsoft.com/office/powerpoint/2010/main" val="2647202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005" y="-178125"/>
            <a:ext cx="8686800" cy="1143000"/>
          </a:xfrm>
        </p:spPr>
        <p:txBody>
          <a:bodyPr/>
          <a:lstStyle/>
          <a:p>
            <a:r>
              <a:rPr lang="en-GB" sz="3200" dirty="0"/>
              <a:t>Risk of serious invasive bacterial infections 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78129" y="6490253"/>
            <a:ext cx="2797432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baseline="30000" dirty="0"/>
              <a:t>*</a:t>
            </a:r>
            <a:r>
              <a:rPr lang="en-GB" baseline="30000" dirty="0"/>
              <a:t> </a:t>
            </a:r>
            <a:r>
              <a:rPr lang="en-GB" dirty="0"/>
              <a:t>Time-updated covariate.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17" y="2267977"/>
            <a:ext cx="6285602" cy="4222276"/>
          </a:xfrm>
          <a:prstGeom prst="rect">
            <a:avLst/>
          </a:prstGeom>
          <a:noFill/>
        </p:spPr>
      </p:pic>
      <p:graphicFrame>
        <p:nvGraphicFramePr>
          <p:cNvPr id="7" name="Tabel 6"/>
          <p:cNvGraphicFramePr>
            <a:graphicFrameLocks noGrp="1"/>
          </p:cNvGraphicFramePr>
          <p:nvPr>
            <p:extLst/>
          </p:nvPr>
        </p:nvGraphicFramePr>
        <p:xfrm>
          <a:off x="982283" y="726835"/>
          <a:ext cx="6852062" cy="1541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8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4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8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1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342900" algn="l"/>
                        </a:tabLst>
                      </a:pP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da-DK" sz="16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MS Mincho"/>
                          <a:cs typeface="Times New Roman"/>
                        </a:rPr>
                        <a:t># of Participants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342900" algn="l"/>
                        </a:tabLs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Type of event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rgbClr val="A50021"/>
                          </a:solidFill>
                          <a:effectLst/>
                        </a:rPr>
                        <a:t>Imm</a:t>
                      </a:r>
                      <a:r>
                        <a:rPr lang="en-GB" sz="1600" dirty="0">
                          <a:solidFill>
                            <a:srgbClr val="A50021"/>
                          </a:solidFill>
                          <a:effectLst/>
                        </a:rPr>
                        <a:t>. ART</a:t>
                      </a:r>
                      <a:endParaRPr lang="en-GB" sz="1600" dirty="0">
                        <a:solidFill>
                          <a:srgbClr val="A50021"/>
                        </a:solidFill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Def. ART</a:t>
                      </a:r>
                      <a:endParaRPr lang="en-GB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Verdana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9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342900" algn="l"/>
                        </a:tabLs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	Bacterial pneumonia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GB" sz="1600" b="1" dirty="0">
                        <a:solidFill>
                          <a:srgbClr val="A5002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endParaRPr lang="en-GB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342900" algn="l"/>
                        </a:tabLs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	TB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20650" algn="l"/>
                          <a:tab pos="171450" algn="l"/>
                          <a:tab pos="342900" algn="l"/>
                        </a:tabLst>
                      </a:pPr>
                      <a:r>
                        <a:rPr lang="en-GB" sz="16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GB" sz="1600" b="1" dirty="0">
                        <a:solidFill>
                          <a:srgbClr val="A5002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20650" algn="l"/>
                          <a:tab pos="171450" algn="l"/>
                          <a:tab pos="342900" algn="l"/>
                        </a:tabLst>
                      </a:pPr>
                      <a:r>
                        <a:rPr lang="en-GB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GB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8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342900" algn="l"/>
                        </a:tabLs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   Others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20650" algn="l"/>
                          <a:tab pos="171450" algn="l"/>
                          <a:tab pos="342900" algn="l"/>
                        </a:tabLst>
                      </a:pPr>
                      <a:r>
                        <a:rPr lang="en-GB" sz="1600" b="1" dirty="0">
                          <a:solidFill>
                            <a:srgbClr val="A50021"/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14</a:t>
                      </a: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20650" algn="l"/>
                          <a:tab pos="171450" algn="l"/>
                          <a:tab pos="342900" algn="l"/>
                        </a:tabLst>
                      </a:pPr>
                      <a:r>
                        <a:rPr lang="en-GB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MS Mincho"/>
                          <a:cs typeface="Times New Roman"/>
                        </a:rPr>
                        <a:t>36</a:t>
                      </a: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0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tabLst>
                          <a:tab pos="171450" algn="l"/>
                          <a:tab pos="342900" algn="l"/>
                        </a:tabLs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A5002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en-GB" sz="1600" b="1" dirty="0">
                        <a:solidFill>
                          <a:srgbClr val="A5002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en-GB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7" marR="68587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kstboks 4"/>
          <p:cNvSpPr txBox="1"/>
          <p:nvPr/>
        </p:nvSpPr>
        <p:spPr>
          <a:xfrm>
            <a:off x="3157513" y="6472230"/>
            <a:ext cx="580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INSIGHT START </a:t>
            </a:r>
            <a:r>
              <a:rPr lang="da-DK" dirty="0" err="1"/>
              <a:t>study</a:t>
            </a:r>
            <a:r>
              <a:rPr lang="da-DK" dirty="0"/>
              <a:t> </a:t>
            </a:r>
            <a:r>
              <a:rPr lang="da-DK" dirty="0" err="1"/>
              <a:t>group</a:t>
            </a:r>
            <a:r>
              <a:rPr lang="da-DK" dirty="0"/>
              <a:t>: O’Connor </a:t>
            </a:r>
            <a:r>
              <a:rPr lang="da-DK" i="1" dirty="0"/>
              <a:t>et al</a:t>
            </a:r>
            <a:r>
              <a:rPr lang="da-DK" dirty="0"/>
              <a:t>, Lancet HIV 2017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7792348" y="3599144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Attenuation</a:t>
            </a:r>
            <a:endParaRPr lang="da-DK" dirty="0"/>
          </a:p>
          <a:p>
            <a:r>
              <a:rPr lang="da-DK" dirty="0"/>
              <a:t>due to</a:t>
            </a:r>
          </a:p>
          <a:p>
            <a:r>
              <a:rPr lang="da-DK" dirty="0"/>
              <a:t>CD4+</a:t>
            </a:r>
          </a:p>
          <a:p>
            <a:r>
              <a:rPr lang="da-DK" dirty="0" err="1"/>
              <a:t>adjustment</a:t>
            </a:r>
            <a:endParaRPr lang="da-DK" dirty="0"/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151970A0-D101-452C-9CAA-40296760AEC8}"/>
              </a:ext>
            </a:extLst>
          </p:cNvPr>
          <p:cNvSpPr/>
          <p:nvPr/>
        </p:nvSpPr>
        <p:spPr>
          <a:xfrm>
            <a:off x="4221018" y="2715491"/>
            <a:ext cx="1579418" cy="517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>
            <a:extLst>
              <a:ext uri="{FF2B5EF4-FFF2-40B4-BE49-F238E27FC236}">
                <a16:creationId xmlns="" xmlns:a16="http://schemas.microsoft.com/office/drawing/2014/main" id="{BA86BF28-6AFA-4D8F-9AAD-17CF9EBAD902}"/>
              </a:ext>
            </a:extLst>
          </p:cNvPr>
          <p:cNvCxnSpPr>
            <a:cxnSpLocks/>
          </p:cNvCxnSpPr>
          <p:nvPr/>
        </p:nvCxnSpPr>
        <p:spPr>
          <a:xfrm flipH="1" flipV="1">
            <a:off x="5938983" y="3066473"/>
            <a:ext cx="1853365" cy="7666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58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Impressive decline in TB mortality combined with growing burden of TB/HIV mortality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94659" y="1916832"/>
            <a:ext cx="2376264" cy="1296144"/>
          </a:xfrm>
          <a:prstGeom prst="wedgeRoundRectCallout">
            <a:avLst>
              <a:gd name="adj1" fmla="val -85052"/>
              <a:gd name="adj2" fmla="val 7408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Impact" panose="020B0806030902050204" pitchFamily="34" charset="0"/>
              </a:rPr>
              <a:t>-8.3% </a:t>
            </a:r>
            <a:r>
              <a:rPr lang="en-US" dirty="0">
                <a:solidFill>
                  <a:schemeClr val="tx2"/>
                </a:solidFill>
              </a:rPr>
              <a:t>annual decline between 2010-2016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12160" y="4221088"/>
            <a:ext cx="2448272" cy="1224136"/>
          </a:xfrm>
          <a:prstGeom prst="wedgeRoundRectCallout">
            <a:avLst>
              <a:gd name="adj1" fmla="val -73335"/>
              <a:gd name="adj2" fmla="val -5385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4.9% </a:t>
            </a:r>
            <a:r>
              <a:rPr lang="en-US" dirty="0">
                <a:solidFill>
                  <a:srgbClr val="C00000"/>
                </a:solidFill>
              </a:rPr>
              <a:t>annual increase between 2010-2016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133" y="1666624"/>
          <a:ext cx="596265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DD23A9CD-63C4-4200-BE7F-10428BCD05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934878"/>
            <a:ext cx="9140952" cy="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39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185530" y="1122566"/>
          <a:ext cx="5632173" cy="517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4242" y="39350"/>
            <a:ext cx="6149007" cy="1143000"/>
          </a:xfrm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TB treatment results by HIV status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3286521" y="6087993"/>
            <a:ext cx="58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WHO Europe/ECDC Tuberculosis surveillance and monitoring in Europe 2017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Dadu</a:t>
            </a:r>
            <a:r>
              <a:rPr lang="en-US" sz="1400" dirty="0"/>
              <a:t>, WHO Europe: 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9448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8453114"/>
              </p:ext>
            </p:extLst>
          </p:nvPr>
        </p:nvGraphicFramePr>
        <p:xfrm>
          <a:off x="720080" y="1268567"/>
          <a:ext cx="8388424" cy="5589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260" y="67731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Organisational set-up of TB services</a:t>
            </a:r>
            <a:br>
              <a:rPr lang="en-GB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Eastern and Western Europe - survey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5932635" y="6474822"/>
            <a:ext cx="3175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da-DK" sz="1600" dirty="0" err="1">
                <a:latin typeface="Arial" panose="020B0604020202020204" pitchFamily="34" charset="0"/>
                <a:cs typeface="Arial" panose="020B0604020202020204" pitchFamily="34" charset="0"/>
              </a:rPr>
              <a:t>Mansfeld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et al, HIV Med 2015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99450" y="6002704"/>
            <a:ext cx="52894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endParaRPr lang="da-DK" sz="2200" dirty="0">
              <a:solidFill>
                <a:srgbClr val="EEECE1">
                  <a:lumMod val="10000"/>
                </a:srgbClr>
              </a:solidFill>
              <a:cs typeface="Arial" panose="020B0604020202020204" pitchFamily="34" charset="0"/>
            </a:endParaRPr>
          </a:p>
          <a:p>
            <a:pPr marL="0" lvl="1"/>
            <a:r>
              <a:rPr lang="da-DK" sz="2200" dirty="0">
                <a:solidFill>
                  <a:srgbClr val="EEECE1">
                    <a:lumMod val="10000"/>
                  </a:srgbClr>
                </a:solidFill>
                <a:cs typeface="Arial" panose="020B0604020202020204" pitchFamily="34" charset="0"/>
              </a:rPr>
              <a:t>All p&lt;0.001; OST: </a:t>
            </a:r>
            <a:r>
              <a:rPr lang="da-DK" sz="2200" dirty="0" err="1">
                <a:solidFill>
                  <a:srgbClr val="EEECE1">
                    <a:lumMod val="10000"/>
                  </a:srgbClr>
                </a:solidFill>
                <a:cs typeface="Arial" panose="020B0604020202020204" pitchFamily="34" charset="0"/>
              </a:rPr>
              <a:t>opiate</a:t>
            </a:r>
            <a:r>
              <a:rPr lang="da-DK" sz="2200" dirty="0">
                <a:solidFill>
                  <a:srgbClr val="EEECE1">
                    <a:lumMod val="10000"/>
                  </a:srgbClr>
                </a:solidFill>
                <a:cs typeface="Arial" panose="020B0604020202020204" pitchFamily="34" charset="0"/>
              </a:rPr>
              <a:t> substitution </a:t>
            </a:r>
            <a:r>
              <a:rPr lang="da-DK" sz="2200" dirty="0" err="1">
                <a:solidFill>
                  <a:srgbClr val="EEECE1">
                    <a:lumMod val="10000"/>
                  </a:srgbClr>
                </a:solidFill>
                <a:cs typeface="Arial" panose="020B0604020202020204" pitchFamily="34" charset="0"/>
              </a:rPr>
              <a:t>therapy</a:t>
            </a:r>
            <a:endParaRPr lang="da-DK" sz="2200" dirty="0">
              <a:solidFill>
                <a:srgbClr val="EEECE1">
                  <a:lumMod val="10000"/>
                </a:srgbClr>
              </a:solidFill>
              <a:cs typeface="Arial" panose="020B0604020202020204" pitchFamily="34" charset="0"/>
            </a:endParaRPr>
          </a:p>
          <a:p>
            <a:endParaRPr lang="da-DK" sz="2200" dirty="0">
              <a:solidFill>
                <a:srgbClr val="EEECE1">
                  <a:lumMod val="1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Tekstboks 3"/>
          <p:cNvSpPr txBox="1"/>
          <p:nvPr/>
        </p:nvSpPr>
        <p:spPr>
          <a:xfrm rot="16200000">
            <a:off x="-1152056" y="2889520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solidFill>
                  <a:srgbClr val="00364C"/>
                </a:solidFill>
              </a:rPr>
              <a:t>% of </a:t>
            </a:r>
            <a:r>
              <a:rPr lang="da-DK" sz="2200" dirty="0" err="1">
                <a:solidFill>
                  <a:srgbClr val="00364C"/>
                </a:solidFill>
              </a:rPr>
              <a:t>participating</a:t>
            </a:r>
            <a:r>
              <a:rPr lang="da-DK" sz="2200" dirty="0">
                <a:solidFill>
                  <a:srgbClr val="00364C"/>
                </a:solidFill>
              </a:rPr>
              <a:t> </a:t>
            </a:r>
            <a:r>
              <a:rPr lang="da-DK" sz="2200" dirty="0" err="1">
                <a:solidFill>
                  <a:srgbClr val="00364C"/>
                </a:solidFill>
              </a:rPr>
              <a:t>clinics</a:t>
            </a:r>
            <a:endParaRPr lang="da-DK" sz="2200" dirty="0">
              <a:solidFill>
                <a:srgbClr val="003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>
            <a:graphicFrameLocks/>
          </p:cNvGraphicFramePr>
          <p:nvPr>
            <p:extLst/>
          </p:nvPr>
        </p:nvGraphicFramePr>
        <p:xfrm>
          <a:off x="179513" y="1058256"/>
          <a:ext cx="8964487" cy="565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806717" y="-4943"/>
            <a:ext cx="8784976" cy="1039207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HIV/TB study: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Diagnosis of TB and availability of DST results 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7024381" y="5324196"/>
            <a:ext cx="1173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p &lt; 0.0001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3563888" y="637382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rgbClr val="00364C"/>
                </a:solidFill>
              </a:rPr>
              <a:t>Region</a:t>
            </a:r>
          </a:p>
        </p:txBody>
      </p:sp>
      <p:pic>
        <p:nvPicPr>
          <p:cNvPr id="7" name="Pladsholder til ind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16" y="-27384"/>
            <a:ext cx="1891187" cy="1008112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115616" y="980728"/>
            <a:ext cx="1152128" cy="4896544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023961" y="6392273"/>
            <a:ext cx="260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Efsen</a:t>
            </a:r>
            <a:r>
              <a:rPr lang="da-DK" dirty="0"/>
              <a:t> et al. </a:t>
            </a:r>
            <a:r>
              <a:rPr lang="da-DK" dirty="0" err="1"/>
              <a:t>Plos</a:t>
            </a:r>
            <a:r>
              <a:rPr lang="da-DK" dirty="0"/>
              <a:t> One 2015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7280461" y="1068879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N=1406</a:t>
            </a:r>
          </a:p>
        </p:txBody>
      </p:sp>
    </p:spTree>
    <p:extLst>
      <p:ext uri="{BB962C8B-B14F-4D97-AF65-F5344CB8AC3E}">
        <p14:creationId xmlns:p14="http://schemas.microsoft.com/office/powerpoint/2010/main" val="31114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742" y="-13240"/>
            <a:ext cx="653728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HIV/TB study: </a:t>
            </a:r>
            <a:br>
              <a:rPr lang="en-US" sz="2800" b="1" dirty="0"/>
            </a:br>
            <a:r>
              <a:rPr lang="en-US" sz="2800" b="1" dirty="0"/>
              <a:t>Projected initial anti-TB treatment efficiency</a:t>
            </a:r>
            <a:br>
              <a:rPr lang="en-US" sz="2800" b="1" dirty="0"/>
            </a:br>
            <a:r>
              <a:rPr lang="en-US" sz="2800" b="1" dirty="0"/>
              <a:t>(DST results became available thereafter)</a:t>
            </a:r>
            <a:endParaRPr lang="en-US" sz="2800" dirty="0"/>
          </a:p>
        </p:txBody>
      </p:sp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90548"/>
              </p:ext>
            </p:extLst>
          </p:nvPr>
        </p:nvGraphicFramePr>
        <p:xfrm>
          <a:off x="179512" y="925477"/>
          <a:ext cx="8856983" cy="5856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boks 9"/>
          <p:cNvSpPr txBox="1"/>
          <p:nvPr/>
        </p:nvSpPr>
        <p:spPr>
          <a:xfrm>
            <a:off x="899592" y="5469878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rgbClr val="657211"/>
                </a:solidFill>
              </a:rPr>
              <a:t>Eastern Europe</a:t>
            </a:r>
          </a:p>
          <a:p>
            <a:pPr algn="ctr"/>
            <a:r>
              <a:rPr lang="da-DK" sz="1600" b="1" dirty="0">
                <a:solidFill>
                  <a:srgbClr val="657211"/>
                </a:solidFill>
              </a:rPr>
              <a:t>N=298/830</a:t>
            </a:r>
          </a:p>
        </p:txBody>
      </p:sp>
      <p:sp>
        <p:nvSpPr>
          <p:cNvPr id="11" name="Tekstboks 10"/>
          <p:cNvSpPr txBox="1"/>
          <p:nvPr/>
        </p:nvSpPr>
        <p:spPr>
          <a:xfrm>
            <a:off x="2483768" y="5480727"/>
            <a:ext cx="152322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500" b="1" dirty="0">
                <a:solidFill>
                  <a:srgbClr val="00364C"/>
                </a:solidFill>
              </a:rPr>
              <a:t>Western Europe</a:t>
            </a:r>
          </a:p>
          <a:p>
            <a:pPr algn="ctr"/>
            <a:r>
              <a:rPr lang="da-DK" sz="1500" b="1" dirty="0">
                <a:solidFill>
                  <a:srgbClr val="00364C"/>
                </a:solidFill>
              </a:rPr>
              <a:t>N=94/151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3988319" y="5488928"/>
            <a:ext cx="161753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500" b="1" dirty="0">
                <a:solidFill>
                  <a:srgbClr val="AD4A0C"/>
                </a:solidFill>
              </a:rPr>
              <a:t>Southern Europe</a:t>
            </a:r>
          </a:p>
          <a:p>
            <a:pPr algn="ctr"/>
            <a:r>
              <a:rPr lang="da-DK" sz="1500" b="1" dirty="0">
                <a:solidFill>
                  <a:srgbClr val="AD4A0C"/>
                </a:solidFill>
              </a:rPr>
              <a:t>N=104/162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5508104" y="5492374"/>
            <a:ext cx="144016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a-DK" sz="1500" b="1" dirty="0">
                <a:solidFill>
                  <a:srgbClr val="009EC4"/>
                </a:solidFill>
              </a:rPr>
              <a:t>Latin America</a:t>
            </a:r>
          </a:p>
          <a:p>
            <a:pPr algn="ctr"/>
            <a:r>
              <a:rPr lang="da-DK" sz="1500" b="1" dirty="0">
                <a:solidFill>
                  <a:srgbClr val="009EC4"/>
                </a:solidFill>
              </a:rPr>
              <a:t>N=89/253</a:t>
            </a:r>
          </a:p>
        </p:txBody>
      </p:sp>
      <p:pic>
        <p:nvPicPr>
          <p:cNvPr id="14" name="Pladsholder til indhold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31" y="-27384"/>
            <a:ext cx="2026271" cy="1080120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1331640" y="1183920"/>
            <a:ext cx="1152128" cy="4320590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109790" y="6114189"/>
            <a:ext cx="9085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 of </a:t>
            </a:r>
            <a:r>
              <a:rPr lang="da-DK" dirty="0" err="1"/>
              <a:t>active</a:t>
            </a:r>
            <a:r>
              <a:rPr lang="da-DK" dirty="0"/>
              <a:t> drugs in the initial </a:t>
            </a:r>
            <a:r>
              <a:rPr lang="da-DK" dirty="0" err="1"/>
              <a:t>anti</a:t>
            </a:r>
            <a:r>
              <a:rPr lang="da-DK" dirty="0"/>
              <a:t>-TB </a:t>
            </a:r>
            <a:r>
              <a:rPr lang="da-DK" dirty="0" err="1"/>
              <a:t>treatment</a:t>
            </a:r>
            <a:r>
              <a:rPr lang="da-DK" dirty="0"/>
              <a:t> </a:t>
            </a:r>
            <a:r>
              <a:rPr lang="da-DK" dirty="0" err="1"/>
              <a:t>according</a:t>
            </a:r>
            <a:r>
              <a:rPr lang="da-DK" dirty="0"/>
              <a:t> to the </a:t>
            </a:r>
            <a:r>
              <a:rPr lang="da-DK" dirty="0" err="1"/>
              <a:t>results</a:t>
            </a:r>
            <a:r>
              <a:rPr lang="da-DK" dirty="0"/>
              <a:t> of </a:t>
            </a:r>
            <a:r>
              <a:rPr lang="da-DK" dirty="0" err="1"/>
              <a:t>resistance</a:t>
            </a:r>
            <a:r>
              <a:rPr lang="da-DK" dirty="0"/>
              <a:t> test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6023961" y="6392273"/>
            <a:ext cx="30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AM. Efsen et al. </a:t>
            </a:r>
            <a:r>
              <a:rPr lang="da-DK" dirty="0" err="1"/>
              <a:t>Plos</a:t>
            </a:r>
            <a:r>
              <a:rPr lang="da-DK" dirty="0"/>
              <a:t> One 2015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7389744" y="160079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N=1406</a:t>
            </a:r>
          </a:p>
        </p:txBody>
      </p:sp>
    </p:spTree>
    <p:extLst>
      <p:ext uri="{BB962C8B-B14F-4D97-AF65-F5344CB8AC3E}">
        <p14:creationId xmlns:p14="http://schemas.microsoft.com/office/powerpoint/2010/main" val="255995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Antiretroviral treatment </a:t>
            </a:r>
            <a:r>
              <a:rPr lang="en-US" dirty="0"/>
              <a:t>in Eastern Europe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75791"/>
            <a:ext cx="8229600" cy="4350372"/>
          </a:xfrm>
        </p:spPr>
        <p:txBody>
          <a:bodyPr>
            <a:noAutofit/>
          </a:bodyPr>
          <a:lstStyle/>
          <a:p>
            <a:pPr marL="177800" indent="-177800"/>
            <a:r>
              <a:rPr lang="en-US" sz="2200" kern="1200" dirty="0">
                <a:ea typeface="Adobe Gothic Std B" pitchFamily="34" charset="-128"/>
                <a:cs typeface="Arial" charset="0"/>
              </a:rPr>
              <a:t>45% (35%-52%) of people leaving with HIV who know there status are on treatment</a:t>
            </a:r>
          </a:p>
          <a:p>
            <a:pPr marL="0" indent="0" algn="r">
              <a:buNone/>
            </a:pPr>
            <a:r>
              <a:rPr lang="en-US" sz="1600" dirty="0">
                <a:ea typeface="Adobe Gothic Std B" pitchFamily="34" charset="-128"/>
                <a:cs typeface="Arial" charset="0"/>
              </a:rPr>
              <a:t>UNAIDS report 2017</a:t>
            </a:r>
            <a:endParaRPr lang="en-US" sz="1600" kern="1200" dirty="0">
              <a:ea typeface="Adobe Gothic Std B" pitchFamily="34" charset="-128"/>
              <a:cs typeface="Arial" charset="0"/>
            </a:endParaRPr>
          </a:p>
          <a:p>
            <a:pPr marL="177800" indent="-177800"/>
            <a:endParaRPr lang="en-US" sz="2200" dirty="0">
              <a:ea typeface="Adobe Gothic Std B" pitchFamily="34" charset="-128"/>
              <a:cs typeface="Arial" charset="0"/>
            </a:endParaRPr>
          </a:p>
          <a:p>
            <a:pPr marL="177800" indent="-177800"/>
            <a:r>
              <a:rPr lang="en-US" sz="2200" dirty="0">
                <a:ea typeface="Adobe Gothic Std B" pitchFamily="34" charset="-128"/>
                <a:cs typeface="Arial" charset="0"/>
              </a:rPr>
              <a:t>Of </a:t>
            </a:r>
            <a:r>
              <a:rPr lang="en-US" sz="2200" b="1" kern="1200" dirty="0">
                <a:ea typeface="Adobe Gothic Std B" pitchFamily="34" charset="-128"/>
                <a:cs typeface="Arial" charset="0"/>
              </a:rPr>
              <a:t>27.000 </a:t>
            </a:r>
            <a:r>
              <a:rPr lang="en-US" sz="2200" kern="1200" dirty="0">
                <a:ea typeface="Adobe Gothic Std B" pitchFamily="34" charset="-128"/>
                <a:cs typeface="Arial" charset="0"/>
              </a:rPr>
              <a:t>estimated TB/HIV cases about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ea typeface="Adobe Gothic Std B" pitchFamily="34" charset="-128"/>
                <a:cs typeface="Arial" charset="0"/>
              </a:rPr>
              <a:t>16.500 (61%) </a:t>
            </a:r>
            <a:r>
              <a:rPr lang="en-US" sz="2200" kern="1200" dirty="0">
                <a:ea typeface="Adobe Gothic Std B" pitchFamily="34" charset="-128"/>
                <a:cs typeface="Arial" charset="0"/>
              </a:rPr>
              <a:t>were detected</a:t>
            </a:r>
          </a:p>
          <a:p>
            <a:pPr marL="977900" lvl="2" indent="-177800"/>
            <a:r>
              <a:rPr lang="en-US" sz="2200" b="1" dirty="0">
                <a:ea typeface="Adobe Gothic Std B" pitchFamily="34" charset="-128"/>
                <a:cs typeface="Arial" charset="0"/>
              </a:rPr>
              <a:t>5800 (35%) </a:t>
            </a:r>
            <a:r>
              <a:rPr lang="en-US" sz="2200" kern="1200" dirty="0">
                <a:ea typeface="Adobe Gothic Std B" pitchFamily="34" charset="-128"/>
                <a:cs typeface="Arial" charset="0"/>
              </a:rPr>
              <a:t>were offered antiretroviral treatment</a:t>
            </a:r>
            <a:endParaRPr lang="en-US" sz="2200" kern="1200" dirty="0">
              <a:cs typeface="Arial" charset="0"/>
            </a:endParaRPr>
          </a:p>
          <a:p>
            <a:endParaRPr lang="en-US" sz="1600" dirty="0"/>
          </a:p>
        </p:txBody>
      </p:sp>
      <p:sp>
        <p:nvSpPr>
          <p:cNvPr id="7" name="Tekstboks 6"/>
          <p:cNvSpPr txBox="1"/>
          <p:nvPr/>
        </p:nvSpPr>
        <p:spPr>
          <a:xfrm>
            <a:off x="3299792" y="4709767"/>
            <a:ext cx="584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WHO Europe/ECDC Tuberculosis surveillance and monitoring in Europe 2017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Dadu</a:t>
            </a:r>
            <a:r>
              <a:rPr lang="en-US" sz="1400" dirty="0"/>
              <a:t>, WHO Europe: 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5724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42509" y="170791"/>
            <a:ext cx="9000000" cy="900000"/>
          </a:xfrm>
        </p:spPr>
        <p:txBody>
          <a:bodyPr>
            <a:noAutofit/>
          </a:bodyPr>
          <a:lstStyle/>
          <a:p>
            <a:pPr algn="ctr"/>
            <a: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  <a:t>TB/HIV </a:t>
            </a:r>
            <a:r>
              <a:rPr lang="da-DK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ortality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among TB/HIV patients </a:t>
            </a:r>
            <a:b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according to region of residence</a:t>
            </a:r>
            <a: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a-DK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4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3" y="1236861"/>
            <a:ext cx="8640000" cy="5400000"/>
          </a:xfrm>
          <a:prstGeom prst="rect">
            <a:avLst/>
          </a:prstGeom>
          <a:noFill/>
        </p:spPr>
      </p:pic>
      <p:sp>
        <p:nvSpPr>
          <p:cNvPr id="5" name="Tekstboks 4"/>
          <p:cNvSpPr txBox="1"/>
          <p:nvPr/>
        </p:nvSpPr>
        <p:spPr>
          <a:xfrm>
            <a:off x="6084168" y="154491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A00000"/>
                </a:solidFill>
              </a:rPr>
              <a:t>Eastern Europe</a:t>
            </a:r>
          </a:p>
        </p:txBody>
      </p:sp>
      <p:sp>
        <p:nvSpPr>
          <p:cNvPr id="6" name="Tekstboks 5"/>
          <p:cNvSpPr txBox="1"/>
          <p:nvPr/>
        </p:nvSpPr>
        <p:spPr>
          <a:xfrm>
            <a:off x="6087958" y="183446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008064"/>
                </a:solidFill>
              </a:rPr>
              <a:t>Latin America</a:t>
            </a:r>
          </a:p>
        </p:txBody>
      </p:sp>
      <p:sp>
        <p:nvSpPr>
          <p:cNvPr id="7" name="Tekstboks 6"/>
          <p:cNvSpPr txBox="1"/>
          <p:nvPr/>
        </p:nvSpPr>
        <p:spPr>
          <a:xfrm>
            <a:off x="6098317" y="21098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rgbClr val="3366FF"/>
                </a:solidFill>
              </a:rPr>
              <a:t>Western/Southern Europe</a:t>
            </a:r>
          </a:p>
        </p:txBody>
      </p:sp>
      <p:pic>
        <p:nvPicPr>
          <p:cNvPr id="9" name="Picture 4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7" t="95268" r="51217"/>
          <a:stretch/>
        </p:blipFill>
        <p:spPr bwMode="auto">
          <a:xfrm>
            <a:off x="5223862" y="2219771"/>
            <a:ext cx="792000" cy="216000"/>
          </a:xfrm>
          <a:prstGeom prst="rect">
            <a:avLst/>
          </a:prstGeom>
          <a:noFill/>
        </p:spPr>
      </p:pic>
      <p:pic>
        <p:nvPicPr>
          <p:cNvPr id="11" name="Picture 4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70" t="95268" r="37060"/>
          <a:stretch/>
        </p:blipFill>
        <p:spPr bwMode="auto">
          <a:xfrm>
            <a:off x="5219915" y="1628800"/>
            <a:ext cx="792245" cy="216000"/>
          </a:xfrm>
          <a:prstGeom prst="rect">
            <a:avLst/>
          </a:prstGeom>
          <a:noFill/>
        </p:spPr>
      </p:pic>
      <p:pic>
        <p:nvPicPr>
          <p:cNvPr id="12" name="Picture 4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8" t="95268" r="24894"/>
          <a:stretch/>
        </p:blipFill>
        <p:spPr bwMode="auto">
          <a:xfrm>
            <a:off x="5220072" y="1928707"/>
            <a:ext cx="792000" cy="216000"/>
          </a:xfrm>
          <a:prstGeom prst="rect">
            <a:avLst/>
          </a:prstGeom>
          <a:noFill/>
        </p:spPr>
      </p:pic>
      <p:sp>
        <p:nvSpPr>
          <p:cNvPr id="14" name="Tekstboks 13"/>
          <p:cNvSpPr txBox="1"/>
          <p:nvPr/>
        </p:nvSpPr>
        <p:spPr>
          <a:xfrm>
            <a:off x="2843808" y="6381328"/>
            <a:ext cx="43924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17" name="Tekstboks 16"/>
          <p:cNvSpPr txBox="1"/>
          <p:nvPr/>
        </p:nvSpPr>
        <p:spPr>
          <a:xfrm>
            <a:off x="5292080" y="6453336"/>
            <a:ext cx="4536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Podlekareva &amp; Efsen et al. Lancet HIV 2016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1268140" y="3140968"/>
            <a:ext cx="1695934" cy="10772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bg2">
                    <a:lumMod val="10000"/>
                  </a:schemeClr>
                </a:solidFill>
              </a:rPr>
              <a:t>Deaths</a:t>
            </a:r>
            <a:r>
              <a:rPr lang="da-DK" sz="1600" dirty="0">
                <a:solidFill>
                  <a:schemeClr val="bg2">
                    <a:lumMod val="10000"/>
                  </a:schemeClr>
                </a:solidFill>
              </a:rPr>
              <a:t> from TB:</a:t>
            </a:r>
          </a:p>
          <a:p>
            <a:r>
              <a:rPr lang="da-DK" sz="1600" dirty="0">
                <a:solidFill>
                  <a:schemeClr val="bg2">
                    <a:lumMod val="10000"/>
                  </a:schemeClr>
                </a:solidFill>
              </a:rPr>
              <a:t>EE: 79% </a:t>
            </a:r>
          </a:p>
          <a:p>
            <a:r>
              <a:rPr lang="da-DK" sz="1600" dirty="0">
                <a:solidFill>
                  <a:schemeClr val="bg2">
                    <a:lumMod val="10000"/>
                  </a:schemeClr>
                </a:solidFill>
              </a:rPr>
              <a:t>LA: 36%</a:t>
            </a:r>
          </a:p>
          <a:p>
            <a:r>
              <a:rPr lang="da-DK" sz="1600" dirty="0">
                <a:solidFill>
                  <a:schemeClr val="bg2">
                    <a:lumMod val="10000"/>
                  </a:schemeClr>
                </a:solidFill>
              </a:rPr>
              <a:t>WSE: 23%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1403648" y="2435771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N=1406</a:t>
            </a:r>
          </a:p>
        </p:txBody>
      </p:sp>
      <p:pic>
        <p:nvPicPr>
          <p:cNvPr id="15" name="Pladsholder til indhold 4">
            <a:extLst>
              <a:ext uri="{FF2B5EF4-FFF2-40B4-BE49-F238E27FC236}">
                <a16:creationId xmlns="" xmlns:a16="http://schemas.microsoft.com/office/drawing/2014/main" id="{DE80EA4C-6A66-401E-914B-C1A710BDFB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31" y="-27384"/>
            <a:ext cx="2026271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8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commercial conflicts of interests relating to this presentation</a:t>
            </a:r>
          </a:p>
          <a:p>
            <a:endParaRPr lang="en-US" dirty="0"/>
          </a:p>
          <a:p>
            <a:r>
              <a:rPr lang="en-US" dirty="0" smtClean="0"/>
              <a:t>Funding for TB-related research from European Commission (FP7) +</a:t>
            </a:r>
          </a:p>
          <a:p>
            <a:r>
              <a:rPr lang="en-US" dirty="0" smtClean="0"/>
              <a:t>Danish National Research Foundation (grant no. </a:t>
            </a:r>
            <a:r>
              <a:rPr lang="en-US" smtClean="0"/>
              <a:t>126)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9B98980-FF9C-4B56-88B0-532C3F61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Shorter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MDR-TB regime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="" xmlns:a16="http://schemas.microsoft.com/office/drawing/2014/main" id="{1D590A83-A694-475C-AF3A-C1C50DD25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Achieve high treatment success rates (87–90%) in selected MDR/RR-TB patients</a:t>
            </a:r>
          </a:p>
          <a:p>
            <a:pPr lvl="1"/>
            <a:r>
              <a:rPr lang="en-US" dirty="0"/>
              <a:t>% eligible*</a:t>
            </a:r>
          </a:p>
          <a:p>
            <a:pPr lvl="2"/>
            <a:r>
              <a:rPr lang="en-US" dirty="0"/>
              <a:t>European region: 8%</a:t>
            </a:r>
          </a:p>
          <a:p>
            <a:pPr lvl="2"/>
            <a:r>
              <a:rPr lang="en-US" dirty="0"/>
              <a:t>Eastern European region: 4%</a:t>
            </a:r>
          </a:p>
          <a:p>
            <a:pPr lvl="2"/>
            <a:r>
              <a:rPr lang="en-US" dirty="0"/>
              <a:t>EU: 11%</a:t>
            </a:r>
          </a:p>
          <a:p>
            <a:pPr lvl="2"/>
            <a:r>
              <a:rPr lang="en-US" dirty="0"/>
              <a:t>Brazil / Pakistan: 50-55%</a:t>
            </a:r>
          </a:p>
          <a:p>
            <a:pPr lvl="2"/>
            <a:r>
              <a:rPr lang="en-US" dirty="0" err="1"/>
              <a:t>SouthEast</a:t>
            </a:r>
            <a:r>
              <a:rPr lang="en-US" dirty="0"/>
              <a:t> Asia: 30%</a:t>
            </a:r>
          </a:p>
          <a:p>
            <a:r>
              <a:rPr lang="en-US" dirty="0"/>
              <a:t>Access to newer anti-TB drugs</a:t>
            </a:r>
          </a:p>
          <a:p>
            <a:pPr lvl="1"/>
            <a:r>
              <a:rPr lang="en-US" dirty="0" err="1"/>
              <a:t>Bedaquiline</a:t>
            </a:r>
            <a:endParaRPr lang="en-US" dirty="0"/>
          </a:p>
          <a:p>
            <a:pPr lvl="2"/>
            <a:r>
              <a:rPr lang="en-US" dirty="0"/>
              <a:t>Used in 89 countries (75% of patients are from Russia and SA)</a:t>
            </a:r>
          </a:p>
          <a:p>
            <a:pPr lvl="1"/>
            <a:r>
              <a:rPr lang="en-US" dirty="0" err="1"/>
              <a:t>Dalamanid</a:t>
            </a:r>
            <a:endParaRPr lang="en-US" dirty="0"/>
          </a:p>
          <a:p>
            <a:pPr lvl="2"/>
            <a:r>
              <a:rPr lang="en-US" dirty="0"/>
              <a:t>Used in 54 countries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82C87AA5-3B69-4AD4-A1F0-8ABEEE818A1E}"/>
              </a:ext>
            </a:extLst>
          </p:cNvPr>
          <p:cNvSpPr txBox="1"/>
          <p:nvPr/>
        </p:nvSpPr>
        <p:spPr>
          <a:xfrm>
            <a:off x="457200" y="6483927"/>
            <a:ext cx="867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*Lange, </a:t>
            </a:r>
            <a:r>
              <a:rPr lang="da-DK" sz="1400" dirty="0" err="1"/>
              <a:t>Respirology</a:t>
            </a:r>
            <a:r>
              <a:rPr lang="da-DK" sz="1400" dirty="0"/>
              <a:t> 2018 + AJRCCM 2016; </a:t>
            </a:r>
            <a:r>
              <a:rPr lang="da-DK" sz="1400" dirty="0" err="1"/>
              <a:t>Balabanova</a:t>
            </a:r>
            <a:r>
              <a:rPr lang="da-DK" sz="1400" dirty="0"/>
              <a:t> Thorax 2017; van der </a:t>
            </a:r>
            <a:r>
              <a:rPr lang="da-DK" sz="1400" dirty="0" err="1"/>
              <a:t>Werf</a:t>
            </a:r>
            <a:r>
              <a:rPr lang="da-DK" sz="1400" dirty="0"/>
              <a:t> + </a:t>
            </a:r>
            <a:r>
              <a:rPr lang="da-DK" sz="1400" dirty="0" err="1"/>
              <a:t>Dalcolmo</a:t>
            </a:r>
            <a:r>
              <a:rPr lang="da-DK" sz="1400" dirty="0"/>
              <a:t>+ </a:t>
            </a:r>
            <a:r>
              <a:rPr lang="da-DK" sz="1400" dirty="0" err="1"/>
              <a:t>Javiad+Chee</a:t>
            </a:r>
            <a:r>
              <a:rPr lang="da-DK" sz="1400" dirty="0"/>
              <a:t> ERJ 2017</a:t>
            </a:r>
          </a:p>
        </p:txBody>
      </p:sp>
    </p:spTree>
    <p:extLst>
      <p:ext uri="{BB962C8B-B14F-4D97-AF65-F5344CB8AC3E}">
        <p14:creationId xmlns:p14="http://schemas.microsoft.com/office/powerpoint/2010/main" val="153883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348"/>
            <a:ext cx="8229600" cy="1143000"/>
          </a:xfrm>
        </p:spPr>
        <p:txBody>
          <a:bodyPr>
            <a:noAutofit/>
          </a:bodyPr>
          <a:lstStyle/>
          <a:p>
            <a:r>
              <a:rPr lang="da-DK" sz="3200" dirty="0"/>
              <a:t>Summary – </a:t>
            </a:r>
            <a:r>
              <a:rPr lang="da-DK" sz="3200" dirty="0" err="1"/>
              <a:t>convergence</a:t>
            </a:r>
            <a:r>
              <a:rPr lang="da-DK" sz="3200" dirty="0"/>
              <a:t> of MDR-TB and HIV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969" y="1341582"/>
            <a:ext cx="8980714" cy="489857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Highest MDR case load: India, China and Russia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Prevalence of MDR-TB among TB cases highest in Russia and </a:t>
            </a:r>
            <a:r>
              <a:rPr lang="en-US" sz="2000" dirty="0" err="1"/>
              <a:t>nabouring</a:t>
            </a:r>
            <a:r>
              <a:rPr lang="en-US" sz="2000" dirty="0"/>
              <a:t> countries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 err="1"/>
              <a:t>Epidemic</a:t>
            </a:r>
            <a:r>
              <a:rPr lang="da-DK" sz="2000" dirty="0"/>
              <a:t> transmission of HIV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Low ART </a:t>
            </a:r>
            <a:r>
              <a:rPr lang="da-DK" sz="2000" dirty="0" err="1"/>
              <a:t>coverage</a:t>
            </a:r>
            <a:endParaRPr lang="da-DK" sz="20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2000" dirty="0"/>
              <a:t>Large population of ART naive HIV+ immune </a:t>
            </a:r>
            <a:r>
              <a:rPr lang="da-DK" sz="2000" dirty="0" err="1"/>
              <a:t>impaired</a:t>
            </a:r>
            <a:r>
              <a:rPr lang="da-DK" sz="2000" dirty="0"/>
              <a:t> patients </a:t>
            </a:r>
            <a:r>
              <a:rPr lang="da-DK" sz="2000" dirty="0" err="1"/>
              <a:t>allowing</a:t>
            </a:r>
            <a:r>
              <a:rPr lang="da-DK" sz="2000" dirty="0"/>
              <a:t> fast transition from TB </a:t>
            </a:r>
            <a:r>
              <a:rPr lang="da-DK" sz="2000" dirty="0" err="1"/>
              <a:t>infection</a:t>
            </a:r>
            <a:r>
              <a:rPr lang="da-DK" sz="2000" dirty="0"/>
              <a:t> to </a:t>
            </a:r>
            <a:r>
              <a:rPr lang="da-DK" sz="2000" dirty="0" err="1"/>
              <a:t>active</a:t>
            </a:r>
            <a:r>
              <a:rPr lang="da-DK" sz="2000" dirty="0"/>
              <a:t> TB (</a:t>
            </a:r>
            <a:r>
              <a:rPr lang="da-DK" sz="2000" dirty="0" err="1"/>
              <a:t>incl</a:t>
            </a:r>
            <a:r>
              <a:rPr lang="da-DK" sz="2000" dirty="0"/>
              <a:t> MDR)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Drug </a:t>
            </a:r>
            <a:r>
              <a:rPr lang="da-DK" sz="2000" dirty="0" err="1"/>
              <a:t>susceptibility</a:t>
            </a:r>
            <a:r>
              <a:rPr lang="da-DK" sz="2000" dirty="0"/>
              <a:t> </a:t>
            </a:r>
            <a:r>
              <a:rPr lang="da-DK" sz="2000" dirty="0" err="1"/>
              <a:t>testing</a:t>
            </a:r>
            <a:r>
              <a:rPr lang="da-DK" sz="2000" dirty="0"/>
              <a:t> (DST): 1/3 of TB/HIV cases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If DST: 1/3 starts with </a:t>
            </a:r>
            <a:r>
              <a:rPr lang="da-DK" sz="2000" u="sng" dirty="0"/>
              <a:t>&lt;</a:t>
            </a:r>
            <a:r>
              <a:rPr lang="da-DK" sz="2000" dirty="0"/>
              <a:t> 2 </a:t>
            </a:r>
            <a:r>
              <a:rPr lang="da-DK" sz="2000" dirty="0" err="1"/>
              <a:t>active</a:t>
            </a:r>
            <a:r>
              <a:rPr lang="da-DK" sz="2000" dirty="0"/>
              <a:t> TB </a:t>
            </a:r>
            <a:r>
              <a:rPr lang="da-DK" sz="2000" dirty="0" err="1"/>
              <a:t>medications</a:t>
            </a:r>
            <a:endParaRPr lang="da-DK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&lt;10% </a:t>
            </a:r>
            <a:r>
              <a:rPr lang="da-DK" sz="2000" dirty="0" err="1"/>
              <a:t>fulfill</a:t>
            </a:r>
            <a:r>
              <a:rPr lang="da-DK" sz="2000" dirty="0"/>
              <a:t> </a:t>
            </a:r>
            <a:r>
              <a:rPr lang="da-DK" sz="2000" dirty="0" err="1"/>
              <a:t>criteria</a:t>
            </a:r>
            <a:r>
              <a:rPr lang="da-DK" sz="2000" dirty="0"/>
              <a:t> for WHO-</a:t>
            </a:r>
            <a:r>
              <a:rPr lang="da-DK" sz="2000" dirty="0" err="1"/>
              <a:t>recommended</a:t>
            </a:r>
            <a:r>
              <a:rPr lang="da-DK" sz="2000" dirty="0"/>
              <a:t> ”short-term”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/>
              <a:t> Focus </a:t>
            </a:r>
            <a:r>
              <a:rPr lang="da-DK" sz="2000" dirty="0" err="1"/>
              <a:t>areas</a:t>
            </a:r>
            <a:endParaRPr lang="da-DK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 err="1"/>
              <a:t>Scale</a:t>
            </a:r>
            <a:r>
              <a:rPr lang="da-DK" sz="2000" dirty="0"/>
              <a:t> up ART </a:t>
            </a:r>
            <a:r>
              <a:rPr lang="da-DK" sz="2000" dirty="0" err="1"/>
              <a:t>coverage</a:t>
            </a:r>
            <a:r>
              <a:rPr lang="da-DK" sz="2000" dirty="0"/>
              <a:t> – </a:t>
            </a:r>
            <a:r>
              <a:rPr lang="da-DK" sz="2000" dirty="0" err="1"/>
              <a:t>strengthen</a:t>
            </a:r>
            <a:r>
              <a:rPr lang="da-DK" sz="2000" dirty="0"/>
              <a:t> all </a:t>
            </a:r>
            <a:r>
              <a:rPr lang="da-DK" sz="2000" dirty="0" err="1"/>
              <a:t>aspects</a:t>
            </a:r>
            <a:r>
              <a:rPr lang="da-DK" sz="2000" dirty="0"/>
              <a:t> of </a:t>
            </a:r>
            <a:r>
              <a:rPr lang="da-DK" sz="2000" dirty="0" err="1"/>
              <a:t>CoC</a:t>
            </a:r>
            <a:endParaRPr lang="da-DK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 err="1"/>
              <a:t>Better</a:t>
            </a:r>
            <a:r>
              <a:rPr lang="da-DK" sz="2000" dirty="0"/>
              <a:t> </a:t>
            </a:r>
            <a:r>
              <a:rPr lang="da-DK" sz="2000" dirty="0" err="1"/>
              <a:t>coverage</a:t>
            </a:r>
            <a:r>
              <a:rPr lang="da-DK" sz="2000" dirty="0"/>
              <a:t> of DST – </a:t>
            </a:r>
            <a:r>
              <a:rPr lang="da-DK" sz="2000" dirty="0" err="1"/>
              <a:t>incl</a:t>
            </a:r>
            <a:r>
              <a:rPr lang="da-DK" sz="2000" dirty="0"/>
              <a:t> 2</a:t>
            </a:r>
            <a:r>
              <a:rPr lang="da-DK" sz="2000" baseline="30000" dirty="0"/>
              <a:t>nd </a:t>
            </a:r>
            <a:r>
              <a:rPr lang="da-DK" sz="2000" dirty="0"/>
              <a:t> line TB drugs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New and </a:t>
            </a:r>
            <a:r>
              <a:rPr lang="da-DK" sz="2000" dirty="0" err="1"/>
              <a:t>novel</a:t>
            </a:r>
            <a:r>
              <a:rPr lang="da-DK" sz="2000" dirty="0"/>
              <a:t> 2</a:t>
            </a:r>
            <a:r>
              <a:rPr lang="da-DK" sz="2000" baseline="30000" dirty="0"/>
              <a:t>nd </a:t>
            </a:r>
            <a:r>
              <a:rPr lang="da-DK" sz="2000" dirty="0"/>
              <a:t> line drugs – motto ”</a:t>
            </a:r>
            <a:r>
              <a:rPr lang="da-DK" sz="2000" dirty="0" err="1"/>
              <a:t>protect</a:t>
            </a:r>
            <a:r>
              <a:rPr lang="da-DK" sz="2000" dirty="0"/>
              <a:t> </a:t>
            </a:r>
            <a:r>
              <a:rPr lang="da-DK" sz="2000" dirty="0" err="1"/>
              <a:t>them</a:t>
            </a:r>
            <a:r>
              <a:rPr lang="da-DK" sz="2000" dirty="0"/>
              <a:t>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a-DK" sz="2000" dirty="0"/>
              <a:t>New </a:t>
            </a:r>
            <a:r>
              <a:rPr lang="da-DK" sz="2000" dirty="0" err="1"/>
              <a:t>strategies</a:t>
            </a:r>
            <a:r>
              <a:rPr lang="da-DK" sz="2000" dirty="0"/>
              <a:t> to ”</a:t>
            </a:r>
            <a:r>
              <a:rPr lang="da-DK" sz="2000" dirty="0" err="1"/>
              <a:t>practically</a:t>
            </a:r>
            <a:r>
              <a:rPr lang="da-DK" sz="2000" dirty="0"/>
              <a:t>” </a:t>
            </a:r>
            <a:r>
              <a:rPr lang="da-DK" sz="2000" dirty="0" err="1"/>
              <a:t>prevent</a:t>
            </a:r>
            <a:r>
              <a:rPr lang="da-DK" sz="2000" dirty="0"/>
              <a:t> &amp; </a:t>
            </a:r>
            <a:r>
              <a:rPr lang="da-DK" sz="2000" dirty="0" err="1"/>
              <a:t>treat</a:t>
            </a:r>
            <a:r>
              <a:rPr lang="da-DK" sz="2000" dirty="0"/>
              <a:t> MDR/XDR TB </a:t>
            </a:r>
          </a:p>
        </p:txBody>
      </p:sp>
    </p:spTree>
    <p:extLst>
      <p:ext uri="{BB962C8B-B14F-4D97-AF65-F5344CB8AC3E}">
        <p14:creationId xmlns:p14="http://schemas.microsoft.com/office/powerpoint/2010/main" val="2622682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Acknowledgements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WHO-E: Masoud Dara; Elena </a:t>
            </a:r>
            <a:r>
              <a:rPr lang="en-US" dirty="0" err="1"/>
              <a:t>Vovc</a:t>
            </a:r>
            <a:r>
              <a:rPr lang="en-US" dirty="0"/>
              <a:t>, Annemarie </a:t>
            </a:r>
            <a:r>
              <a:rPr lang="en-US" dirty="0" err="1"/>
              <a:t>Stengaard</a:t>
            </a:r>
            <a:r>
              <a:rPr lang="en-US" dirty="0"/>
              <a:t>, </a:t>
            </a:r>
            <a:r>
              <a:rPr lang="en-US" i="1" dirty="0"/>
              <a:t>et al</a:t>
            </a:r>
          </a:p>
          <a:p>
            <a:r>
              <a:rPr lang="en-US" dirty="0"/>
              <a:t>ECDC: </a:t>
            </a:r>
            <a:r>
              <a:rPr lang="en-US" dirty="0" err="1"/>
              <a:t>Teymur</a:t>
            </a:r>
            <a:r>
              <a:rPr lang="en-US" dirty="0"/>
              <a:t> Noori, Anastasia </a:t>
            </a:r>
            <a:r>
              <a:rPr lang="en-US" dirty="0" err="1"/>
              <a:t>Pharris</a:t>
            </a:r>
            <a:r>
              <a:rPr lang="en-US" dirty="0"/>
              <a:t>, Andrew Amato, </a:t>
            </a:r>
            <a:r>
              <a:rPr lang="en-US" i="1" dirty="0"/>
              <a:t>et al</a:t>
            </a:r>
          </a:p>
          <a:p>
            <a:r>
              <a:rPr lang="en-US" dirty="0"/>
              <a:t>Dedicated colleagues across the continent working hard to prevent HIV and TB transmission and improve health in their setting</a:t>
            </a:r>
          </a:p>
          <a:p>
            <a:r>
              <a:rPr lang="en-US" dirty="0"/>
              <a:t>CHIP/WHO Collaborative </a:t>
            </a:r>
            <a:r>
              <a:rPr lang="en-US" dirty="0" err="1"/>
              <a:t>centre</a:t>
            </a:r>
            <a:r>
              <a:rPr lang="en-US" dirty="0"/>
              <a:t> for HIV, TB and viral hepatitis: Dorthe Raben, Anne Raahauge, Daria Podlekareva, Ole Kirk, </a:t>
            </a:r>
            <a:r>
              <a:rPr lang="en-US" i="1" dirty="0"/>
              <a:t>et al</a:t>
            </a:r>
          </a:p>
        </p:txBody>
      </p:sp>
      <p:pic>
        <p:nvPicPr>
          <p:cNvPr id="4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844" y="6071733"/>
            <a:ext cx="1694498" cy="75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3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3262" y="216281"/>
            <a:ext cx="9145016" cy="1143000"/>
          </a:xfrm>
        </p:spPr>
        <p:txBody>
          <a:bodyPr>
            <a:noAutofit/>
          </a:bodyPr>
          <a:lstStyle/>
          <a:p>
            <a:r>
              <a:rPr lang="da-DK" sz="3200" dirty="0">
                <a:latin typeface="+mn-lt"/>
              </a:rPr>
              <a:t>Trends in </a:t>
            </a:r>
            <a:r>
              <a:rPr lang="da-DK" sz="3200" dirty="0" err="1">
                <a:latin typeface="+mn-lt"/>
              </a:rPr>
              <a:t>estimated</a:t>
            </a:r>
            <a:r>
              <a:rPr lang="da-DK" sz="3200" dirty="0">
                <a:latin typeface="+mn-lt"/>
              </a:rPr>
              <a:t> TB </a:t>
            </a:r>
            <a:r>
              <a:rPr lang="da-DK" sz="3200" dirty="0" err="1">
                <a:latin typeface="+mn-lt"/>
              </a:rPr>
              <a:t>incidence</a:t>
            </a:r>
            <a:r>
              <a:rPr lang="da-DK" sz="3200" dirty="0">
                <a:latin typeface="+mn-lt"/>
              </a:rPr>
              <a:t> rates 2000-2015</a:t>
            </a:r>
            <a:br>
              <a:rPr lang="da-DK" sz="3200" dirty="0">
                <a:latin typeface="+mn-lt"/>
              </a:rPr>
            </a:br>
            <a:r>
              <a:rPr lang="da-DK" sz="3200" dirty="0">
                <a:latin typeface="+mn-lt"/>
              </a:rPr>
              <a:t>per 100.000 per </a:t>
            </a:r>
            <a:r>
              <a:rPr lang="da-DK" sz="3200" dirty="0" err="1">
                <a:latin typeface="+mn-lt"/>
              </a:rPr>
              <a:t>year</a:t>
            </a:r>
            <a:r>
              <a:rPr lang="da-DK" sz="3200" dirty="0">
                <a:latin typeface="+mn-lt"/>
              </a:rPr>
              <a:t> (log </a:t>
            </a:r>
            <a:r>
              <a:rPr lang="da-DK" sz="3200" dirty="0" err="1">
                <a:latin typeface="+mn-lt"/>
              </a:rPr>
              <a:t>scale</a:t>
            </a:r>
            <a:r>
              <a:rPr lang="da-DK" sz="3200" dirty="0">
                <a:latin typeface="+mn-lt"/>
              </a:rPr>
              <a:t>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52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5900035" y="2780928"/>
            <a:ext cx="14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Total TB cases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5300464" y="4293096"/>
            <a:ext cx="147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HIV+ TB cases</a:t>
            </a:r>
          </a:p>
        </p:txBody>
      </p:sp>
      <p:sp>
        <p:nvSpPr>
          <p:cNvPr id="6" name="Ellipse 5"/>
          <p:cNvSpPr/>
          <p:nvPr/>
        </p:nvSpPr>
        <p:spPr>
          <a:xfrm>
            <a:off x="3593890" y="4071121"/>
            <a:ext cx="4289366" cy="989149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1995054"/>
              <a:gd name="connsiteY0" fmla="*/ 457435 h 914938"/>
              <a:gd name="connsiteX1" fmla="*/ 457200 w 1995054"/>
              <a:gd name="connsiteY1" fmla="*/ 235 h 914938"/>
              <a:gd name="connsiteX2" fmla="*/ 1995054 w 1995054"/>
              <a:gd name="connsiteY2" fmla="*/ 507312 h 914938"/>
              <a:gd name="connsiteX3" fmla="*/ 457200 w 1995054"/>
              <a:gd name="connsiteY3" fmla="*/ 914635 h 914938"/>
              <a:gd name="connsiteX4" fmla="*/ 0 w 1995054"/>
              <a:gd name="connsiteY4" fmla="*/ 457435 h 914938"/>
              <a:gd name="connsiteX0" fmla="*/ 0 w 4289366"/>
              <a:gd name="connsiteY0" fmla="*/ 828910 h 989149"/>
              <a:gd name="connsiteX1" fmla="*/ 2751512 w 4289366"/>
              <a:gd name="connsiteY1" fmla="*/ 5950 h 989149"/>
              <a:gd name="connsiteX2" fmla="*/ 4289366 w 4289366"/>
              <a:gd name="connsiteY2" fmla="*/ 513027 h 989149"/>
              <a:gd name="connsiteX3" fmla="*/ 2751512 w 4289366"/>
              <a:gd name="connsiteY3" fmla="*/ 920350 h 989149"/>
              <a:gd name="connsiteX4" fmla="*/ 0 w 4289366"/>
              <a:gd name="connsiteY4" fmla="*/ 828910 h 98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366" h="989149">
                <a:moveTo>
                  <a:pt x="0" y="828910"/>
                </a:moveTo>
                <a:cubicBezTo>
                  <a:pt x="0" y="576405"/>
                  <a:pt x="2036618" y="58597"/>
                  <a:pt x="2751512" y="5950"/>
                </a:cubicBezTo>
                <a:cubicBezTo>
                  <a:pt x="3466406" y="-46697"/>
                  <a:pt x="4289366" y="260522"/>
                  <a:pt x="4289366" y="513027"/>
                </a:cubicBezTo>
                <a:cubicBezTo>
                  <a:pt x="4289366" y="765532"/>
                  <a:pt x="3466406" y="867703"/>
                  <a:pt x="2751512" y="920350"/>
                </a:cubicBezTo>
                <a:cubicBezTo>
                  <a:pt x="2036618" y="972997"/>
                  <a:pt x="0" y="1081415"/>
                  <a:pt x="0" y="82891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1972269" y="3886455"/>
            <a:ext cx="38942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TB/HIV incidence: 6,2% annual increase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2009475" y="2594231"/>
            <a:ext cx="3368230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TB incidence: 4,5% annual decline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5314094" y="6300028"/>
            <a:ext cx="384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WHO global </a:t>
            </a:r>
            <a:r>
              <a:rPr lang="da-DK" sz="1400" dirty="0" err="1"/>
              <a:t>tuberculosis</a:t>
            </a:r>
            <a:r>
              <a:rPr lang="da-DK" sz="1400" dirty="0"/>
              <a:t> </a:t>
            </a:r>
            <a:r>
              <a:rPr lang="da-DK" sz="1400" dirty="0" err="1"/>
              <a:t>report</a:t>
            </a:r>
            <a:r>
              <a:rPr lang="da-DK" sz="1400" dirty="0"/>
              <a:t> 2016</a:t>
            </a:r>
          </a:p>
          <a:p>
            <a:r>
              <a:rPr lang="en-US" sz="1400" dirty="0"/>
              <a:t>A. </a:t>
            </a:r>
            <a:r>
              <a:rPr lang="en-US" sz="1400" dirty="0" err="1"/>
              <a:t>Dadu</a:t>
            </a:r>
            <a:r>
              <a:rPr lang="en-US" sz="1400" dirty="0"/>
              <a:t>, WHO Europe: personal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45361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940ECF-FC0A-4B72-8081-C5FACBA5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Prevalence</a:t>
            </a:r>
            <a:r>
              <a:rPr lang="da-DK" dirty="0"/>
              <a:t> of MDR/RR </a:t>
            </a:r>
            <a:r>
              <a:rPr lang="da-DK" dirty="0" err="1"/>
              <a:t>among</a:t>
            </a:r>
            <a:r>
              <a:rPr lang="da-DK" dirty="0"/>
              <a:t> new TB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A676A1DE-2A83-481B-8573-D60D9CF71BA7}"/>
              </a:ext>
            </a:extLst>
          </p:cNvPr>
          <p:cNvSpPr txBox="1"/>
          <p:nvPr/>
        </p:nvSpPr>
        <p:spPr>
          <a:xfrm>
            <a:off x="6022109" y="6371726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Global TB Report,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92B2B401-E007-4230-92E0-009F0B045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" y="1280242"/>
            <a:ext cx="9144000" cy="48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940ECF-FC0A-4B72-8081-C5FACBA5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dirty="0" err="1"/>
              <a:t>Prevalence</a:t>
            </a:r>
            <a:r>
              <a:rPr lang="da-DK" dirty="0"/>
              <a:t> of MDR/RR </a:t>
            </a:r>
            <a:r>
              <a:rPr lang="da-DK" dirty="0" err="1"/>
              <a:t>among</a:t>
            </a:r>
            <a:r>
              <a:rPr lang="da-DK" dirty="0"/>
              <a:t> </a:t>
            </a:r>
            <a:r>
              <a:rPr lang="da-DK" dirty="0" err="1"/>
              <a:t>recurrent</a:t>
            </a:r>
            <a:r>
              <a:rPr lang="da-DK" dirty="0"/>
              <a:t> TB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A676A1DE-2A83-481B-8573-D60D9CF71BA7}"/>
              </a:ext>
            </a:extLst>
          </p:cNvPr>
          <p:cNvSpPr txBox="1"/>
          <p:nvPr/>
        </p:nvSpPr>
        <p:spPr>
          <a:xfrm>
            <a:off x="6022109" y="6371726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Global TB Report,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02B845E1-67BA-445E-8615-37FD86C8C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7800"/>
            <a:ext cx="9144000" cy="49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20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0483C92-135F-4397-BDB6-46D666EE1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HIV </a:t>
            </a:r>
            <a:r>
              <a:rPr lang="da-DK" dirty="0" err="1"/>
              <a:t>prevalence</a:t>
            </a:r>
            <a:r>
              <a:rPr lang="da-DK" dirty="0"/>
              <a:t> </a:t>
            </a:r>
            <a:r>
              <a:rPr lang="da-DK" dirty="0" err="1"/>
              <a:t>among</a:t>
            </a:r>
            <a:r>
              <a:rPr lang="da-DK" dirty="0"/>
              <a:t> new and </a:t>
            </a:r>
            <a:r>
              <a:rPr lang="da-DK" dirty="0" err="1"/>
              <a:t>relapse</a:t>
            </a:r>
            <a:r>
              <a:rPr lang="da-DK" dirty="0"/>
              <a:t> TB, 2016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706A900D-BF84-43A1-BDD9-D9BEDDB23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708" y="1977607"/>
            <a:ext cx="6927273" cy="383415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E0F26ABA-2430-4D33-98E1-0E15E842F998}"/>
              </a:ext>
            </a:extLst>
          </p:cNvPr>
          <p:cNvSpPr txBox="1"/>
          <p:nvPr/>
        </p:nvSpPr>
        <p:spPr>
          <a:xfrm>
            <a:off x="6022109" y="6371726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Global TB Report, 2017</a:t>
            </a:r>
          </a:p>
        </p:txBody>
      </p:sp>
    </p:spTree>
    <p:extLst>
      <p:ext uri="{BB962C8B-B14F-4D97-AF65-F5344CB8AC3E}">
        <p14:creationId xmlns:p14="http://schemas.microsoft.com/office/powerpoint/2010/main" val="22964680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59E580DF-7FF8-4EBA-A15C-9220C0CFA6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11560" y="1340768"/>
          <a:ext cx="7848871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B5D0D3-D282-4BDE-9C16-34D224BF2CF7}"/>
              </a:ext>
            </a:extLst>
          </p:cNvPr>
          <p:cNvSpPr txBox="1"/>
          <p:nvPr/>
        </p:nvSpPr>
        <p:spPr>
          <a:xfrm>
            <a:off x="107504" y="332656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Trend of MDR-TB notification rate per 100,000 population in WHO European region and 18 HPCs, 2012-2016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301254BC-B9D1-48CE-A121-0EDD5EA53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934878"/>
            <a:ext cx="9140952" cy="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74345"/>
      </p:ext>
    </p:extLst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/>
              <a:t>TB </a:t>
            </a:r>
            <a:r>
              <a:rPr lang="da-DK" dirty="0" err="1"/>
              <a:t>incidence</a:t>
            </a:r>
            <a:r>
              <a:rPr lang="da-DK" dirty="0"/>
              <a:t> in the former </a:t>
            </a:r>
            <a:r>
              <a:rPr lang="da-DK" dirty="0" err="1"/>
              <a:t>Soviet</a:t>
            </a:r>
            <a:r>
              <a:rPr lang="da-DK" dirty="0"/>
              <a:t> Union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179512" y="1124744"/>
            <a:ext cx="8928992" cy="5697924"/>
            <a:chOff x="179512" y="1124744"/>
            <a:chExt cx="8928992" cy="5697924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9" t="36354" r="48121" b="34488"/>
            <a:stretch/>
          </p:blipFill>
          <p:spPr bwMode="auto">
            <a:xfrm>
              <a:off x="179512" y="1124744"/>
              <a:ext cx="8784976" cy="516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kstboks 3"/>
            <p:cNvSpPr txBox="1"/>
            <p:nvPr/>
          </p:nvSpPr>
          <p:spPr>
            <a:xfrm>
              <a:off x="6588224" y="6453336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da-DK" dirty="0" err="1">
                  <a:solidFill>
                    <a:prstClr val="black"/>
                  </a:solidFill>
                </a:rPr>
                <a:t>Rechel</a:t>
              </a:r>
              <a:r>
                <a:rPr lang="da-DK" dirty="0">
                  <a:solidFill>
                    <a:prstClr val="black"/>
                  </a:solidFill>
                </a:rPr>
                <a:t> et al. Lancet 2013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94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A5DA73E-573A-4934-9A6B-BACD84C35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Overlap for </a:t>
            </a:r>
            <a:r>
              <a:rPr lang="da-DK" dirty="0" err="1"/>
              <a:t>three</a:t>
            </a:r>
            <a:r>
              <a:rPr lang="da-DK" dirty="0"/>
              <a:t> </a:t>
            </a:r>
            <a:r>
              <a:rPr lang="da-DK" dirty="0" err="1"/>
              <a:t>conditions</a:t>
            </a:r>
            <a:r>
              <a:rPr lang="da-DK" dirty="0"/>
              <a:t> </a:t>
            </a:r>
            <a:r>
              <a:rPr lang="da-DK" dirty="0" err="1"/>
              <a:t>among</a:t>
            </a:r>
            <a:r>
              <a:rPr lang="da-DK" dirty="0"/>
              <a:t> high-</a:t>
            </a:r>
            <a:r>
              <a:rPr lang="da-DK" dirty="0" err="1"/>
              <a:t>burden</a:t>
            </a:r>
            <a:r>
              <a:rPr lang="da-DK" dirty="0"/>
              <a:t> </a:t>
            </a:r>
            <a:r>
              <a:rPr lang="da-DK" dirty="0" err="1"/>
              <a:t>countries</a:t>
            </a:r>
            <a:r>
              <a:rPr lang="da-DK" dirty="0"/>
              <a:t>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="" xmlns:a16="http://schemas.microsoft.com/office/drawing/2014/main" id="{4EA1E1C5-7E2F-476A-8B7E-16B5A7225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90" y="1779781"/>
            <a:ext cx="6742545" cy="4434503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A9D64F79-BF62-4BD6-8682-BF75061E89B3}"/>
              </a:ext>
            </a:extLst>
          </p:cNvPr>
          <p:cNvSpPr txBox="1"/>
          <p:nvPr/>
        </p:nvSpPr>
        <p:spPr>
          <a:xfrm>
            <a:off x="6022109" y="6371726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Global TB Report, 2017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B0D81A39-52B3-4234-8E27-251303537AF2}"/>
              </a:ext>
            </a:extLst>
          </p:cNvPr>
          <p:cNvSpPr/>
          <p:nvPr/>
        </p:nvSpPr>
        <p:spPr>
          <a:xfrm>
            <a:off x="4387274" y="3666836"/>
            <a:ext cx="1283854" cy="2087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A5940ECF-FC0A-4B72-8081-C5FACBA5C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New MDR/RR TB cases in 2016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="" xmlns:a16="http://schemas.microsoft.com/office/drawing/2014/main" id="{A676A1DE-2A83-481B-8573-D60D9CF71BA7}"/>
              </a:ext>
            </a:extLst>
          </p:cNvPr>
          <p:cNvSpPr txBox="1"/>
          <p:nvPr/>
        </p:nvSpPr>
        <p:spPr>
          <a:xfrm>
            <a:off x="6022109" y="6371726"/>
            <a:ext cx="2349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Global TB Report, 2017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="" xmlns:a16="http://schemas.microsoft.com/office/drawing/2014/main" id="{9E9BC604-26A2-47F0-89B2-AAE6A7A5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505"/>
            <a:ext cx="9144000" cy="494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/>
              <a:t>Alarming</a:t>
            </a:r>
            <a:r>
              <a:rPr lang="da-DK" dirty="0"/>
              <a:t> rise in new HIV </a:t>
            </a:r>
            <a:r>
              <a:rPr lang="da-DK" dirty="0" err="1"/>
              <a:t>infections</a:t>
            </a:r>
            <a:r>
              <a:rPr lang="da-DK" dirty="0"/>
              <a:t> in Eastern Europe and Central Asia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" y="1371599"/>
            <a:ext cx="8757270" cy="507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 rot="19784739">
            <a:off x="5504882" y="2400648"/>
            <a:ext cx="2952328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4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="" xmlns:a16="http://schemas.microsoft.com/office/drawing/2014/main" id="{1868F4ED-0F20-4013-8E82-46285EA2230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67544" y="1556792"/>
          <a:ext cx="597666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>
            <a:extLst>
              <a:ext uri="{FF2B5EF4-FFF2-40B4-BE49-F238E27FC236}">
                <a16:creationId xmlns="" xmlns:a16="http://schemas.microsoft.com/office/drawing/2014/main" id="{D4FD79E2-DC29-4925-98AC-0EE3CA204335}"/>
              </a:ext>
            </a:extLst>
          </p:cNvPr>
          <p:cNvSpPr txBox="1">
            <a:spLocks/>
          </p:cNvSpPr>
          <p:nvPr/>
        </p:nvSpPr>
        <p:spPr>
          <a:xfrm>
            <a:off x="302841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58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Estimated HIV prevalence among TB cases, WHO European Region, 2006-2016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F1F9AAF-52DA-4B06-AA34-DA0949020E19}"/>
              </a:ext>
            </a:extLst>
          </p:cNvPr>
          <p:cNvSpPr txBox="1">
            <a:spLocks/>
          </p:cNvSpPr>
          <p:nvPr/>
        </p:nvSpPr>
        <p:spPr>
          <a:xfrm>
            <a:off x="6444208" y="1540816"/>
            <a:ext cx="2520280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GB" sz="3600" b="1" dirty="0">
                <a:solidFill>
                  <a:schemeClr val="accent2"/>
                </a:solidFill>
                <a:latin typeface="Adobe Gothic Std B" pitchFamily="34" charset="-128"/>
                <a:ea typeface="Adobe Gothic Std B" pitchFamily="34" charset="-128"/>
                <a:cs typeface="Arial" charset="0"/>
              </a:rPr>
              <a:t>13,5% </a:t>
            </a: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" charset="0"/>
              </a:rPr>
              <a:t>average annual growth of HIV prevalence between 2006 and 2016. 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en-GB" sz="1800" b="1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  <a:cs typeface="Arial" charset="0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1800" b="1" dirty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Arial" charset="0"/>
              </a:rPr>
              <a:t>Regional estimate was revised  following Epi-review in Russia in 2017. </a:t>
            </a:r>
            <a:endParaRPr lang="en-GB" sz="1800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  <a:cs typeface="Arial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FC2A4B85-E8BA-4E68-8316-DD28D659C4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934878"/>
            <a:ext cx="9140952" cy="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004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04" y="26977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558E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WHO European Region has fastest decline in TB incidence, but…still growing TB/HIV co-infection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6294659" y="1916832"/>
            <a:ext cx="2376264" cy="1296144"/>
          </a:xfrm>
          <a:prstGeom prst="wedgeRoundRectCallout">
            <a:avLst>
              <a:gd name="adj1" fmla="val -89862"/>
              <a:gd name="adj2" fmla="val 56450"/>
              <a:gd name="adj3" fmla="val 16667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5"/>
                </a:solidFill>
                <a:latin typeface="Impact" panose="020B0806030902050204" pitchFamily="34" charset="0"/>
              </a:rPr>
              <a:t>-5.0% </a:t>
            </a:r>
            <a:r>
              <a:rPr lang="en-US" dirty="0">
                <a:solidFill>
                  <a:schemeClr val="accent5"/>
                </a:solidFill>
              </a:rPr>
              <a:t>annual decline between 2012-2016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372200" y="4188252"/>
            <a:ext cx="2448272" cy="1224136"/>
          </a:xfrm>
          <a:prstGeom prst="wedgeRoundRectCallout">
            <a:avLst>
              <a:gd name="adj1" fmla="val -88456"/>
              <a:gd name="adj2" fmla="val -42298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Impact" panose="020B0806030902050204" pitchFamily="34" charset="0"/>
              </a:rPr>
              <a:t>8.7% </a:t>
            </a:r>
            <a:r>
              <a:rPr lang="en-US" dirty="0">
                <a:solidFill>
                  <a:srgbClr val="C00000"/>
                </a:solidFill>
              </a:rPr>
              <a:t>annual increase between 2012-2016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7504" y="1556792"/>
          <a:ext cx="5505450" cy="387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6">
            <a:extLst>
              <a:ext uri="{FF2B5EF4-FFF2-40B4-BE49-F238E27FC236}">
                <a16:creationId xmlns="" xmlns:a16="http://schemas.microsoft.com/office/drawing/2014/main" id="{E5DBF9E1-C340-443F-8ED9-512F8CAB1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934878"/>
            <a:ext cx="9140952" cy="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731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9E8CBB-C614-426E-97E3-9FDC15A15A1A}"/>
              </a:ext>
            </a:extLst>
          </p:cNvPr>
          <p:cNvSpPr txBox="1"/>
          <p:nvPr/>
        </p:nvSpPr>
        <p:spPr>
          <a:xfrm>
            <a:off x="0" y="188640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Percentage of notified TB cases with multidrug resistance among new pulmonary cases, European region,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D8C1909-547F-46CE-8C83-3DE150B9073C}"/>
              </a:ext>
            </a:extLst>
          </p:cNvPr>
          <p:cNvSpPr txBox="1"/>
          <p:nvPr/>
        </p:nvSpPr>
        <p:spPr>
          <a:xfrm>
            <a:off x="501168" y="1628800"/>
            <a:ext cx="18722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</a:rPr>
              <a:t>8</a:t>
            </a:r>
            <a:r>
              <a:rPr lang="en-GB" dirty="0"/>
              <a:t> countries reported MDR prevalence over </a:t>
            </a:r>
            <a:r>
              <a:rPr lang="en-GB" sz="4800" b="1" dirty="0">
                <a:solidFill>
                  <a:schemeClr val="accent2"/>
                </a:solidFill>
              </a:rPr>
              <a:t>20</a:t>
            </a:r>
            <a:r>
              <a:rPr lang="en-GB" sz="1600" b="1" dirty="0">
                <a:solidFill>
                  <a:schemeClr val="accent2"/>
                </a:solidFill>
              </a:rPr>
              <a:t>%</a:t>
            </a:r>
            <a:r>
              <a:rPr lang="en-GB" sz="4800" b="1" dirty="0">
                <a:solidFill>
                  <a:schemeClr val="accent2"/>
                </a:solidFill>
              </a:rPr>
              <a:t> </a:t>
            </a:r>
            <a:r>
              <a:rPr lang="en-GB" dirty="0"/>
              <a:t>among new pulmonary tuberculosis cases</a:t>
            </a:r>
            <a:endParaRPr lang="en-US" dirty="0"/>
          </a:p>
        </p:txBody>
      </p:sp>
      <p:pic>
        <p:nvPicPr>
          <p:cNvPr id="14" name="Picture 13" descr="A picture containing text, map&#10;&#10;Description generated with very high confidence">
            <a:extLst>
              <a:ext uri="{FF2B5EF4-FFF2-40B4-BE49-F238E27FC236}">
                <a16:creationId xmlns="" xmlns:a16="http://schemas.microsoft.com/office/drawing/2014/main" id="{8A2593E6-2AE5-41D3-839F-C71E36C29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62162"/>
            <a:ext cx="5943040" cy="3933676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9FEFBC5E-E1AC-4DAA-B1C4-FB9ADF7D1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5934878"/>
            <a:ext cx="9140952" cy="9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58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ART coverage and AIDS related deaths, Eastern Europe and central Asia 2000-2016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05247"/>
            <a:ext cx="8208912" cy="34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372883"/>
            <a:ext cx="43338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9961" y="6550025"/>
            <a:ext cx="6364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Source: UNAIDS. Global AIDS Update 2017.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="" xmlns:a16="http://schemas.microsoft.com/office/drawing/2014/main" id="{667969B1-F950-4679-906D-7C58B0D2641E}"/>
              </a:ext>
            </a:extLst>
          </p:cNvPr>
          <p:cNvSpPr txBox="1"/>
          <p:nvPr/>
        </p:nvSpPr>
        <p:spPr>
          <a:xfrm>
            <a:off x="7573825" y="412865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27%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="" xmlns:a16="http://schemas.microsoft.com/office/drawing/2014/main" id="{99BF8F43-C990-4221-83C4-ECBA17B58D3D}"/>
              </a:ext>
            </a:extLst>
          </p:cNvPr>
          <p:cNvSpPr txBox="1"/>
          <p:nvPr/>
        </p:nvSpPr>
        <p:spPr>
          <a:xfrm>
            <a:off x="7330168" y="3222168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40,000</a:t>
            </a:r>
          </a:p>
        </p:txBody>
      </p:sp>
    </p:spTree>
    <p:extLst>
      <p:ext uri="{BB962C8B-B14F-4D97-AF65-F5344CB8AC3E}">
        <p14:creationId xmlns:p14="http://schemas.microsoft.com/office/powerpoint/2010/main" val="34217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UNAIDS Ocean">
    <a:dk1>
      <a:sysClr val="windowText" lastClr="000000"/>
    </a:dk1>
    <a:lt1>
      <a:sysClr val="window" lastClr="FFFFFF"/>
    </a:lt1>
    <a:dk2>
      <a:srgbClr val="70C8BE"/>
    </a:dk2>
    <a:lt2>
      <a:srgbClr val="D8D5CF"/>
    </a:lt2>
    <a:accent1>
      <a:srgbClr val="70C8BE"/>
    </a:accent1>
    <a:accent2>
      <a:srgbClr val="E31837"/>
    </a:accent2>
    <a:accent3>
      <a:srgbClr val="00A99A"/>
    </a:accent3>
    <a:accent4>
      <a:srgbClr val="78BCC1"/>
    </a:accent4>
    <a:accent5>
      <a:srgbClr val="63CDF6"/>
    </a:accent5>
    <a:accent6>
      <a:srgbClr val="CDC884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HIP">
    <a:dk1>
      <a:srgbClr val="00364C"/>
    </a:dk1>
    <a:lt1>
      <a:sysClr val="window" lastClr="FFFFFF"/>
    </a:lt1>
    <a:dk2>
      <a:srgbClr val="005B6F"/>
    </a:dk2>
    <a:lt2>
      <a:srgbClr val="EEECE1"/>
    </a:lt2>
    <a:accent1>
      <a:srgbClr val="00364C"/>
    </a:accent1>
    <a:accent2>
      <a:srgbClr val="639A22"/>
    </a:accent2>
    <a:accent3>
      <a:srgbClr val="4B8B9C"/>
    </a:accent3>
    <a:accent4>
      <a:srgbClr val="9F6F00"/>
    </a:accent4>
    <a:accent5>
      <a:srgbClr val="009EC4"/>
    </a:accent5>
    <a:accent6>
      <a:srgbClr val="FEC000"/>
    </a:accent6>
    <a:hlink>
      <a:srgbClr val="AD4A0C"/>
    </a:hlink>
    <a:folHlink>
      <a:srgbClr val="65721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11825</TotalTime>
  <Words>1552</Words>
  <Application>Microsoft Office PowerPoint</Application>
  <PresentationFormat>On-screen Show (4:3)</PresentationFormat>
  <Paragraphs>210</Paragraphs>
  <Slides>28</Slides>
  <Notes>27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 Unicode MS</vt:lpstr>
      <vt:lpstr>MS Mincho</vt:lpstr>
      <vt:lpstr>Adobe Gothic Std B</vt:lpstr>
      <vt:lpstr>Arial</vt:lpstr>
      <vt:lpstr>Arial Narrow</vt:lpstr>
      <vt:lpstr>Calibri</vt:lpstr>
      <vt:lpstr>Impact</vt:lpstr>
      <vt:lpstr>MetaBook-Roman</vt:lpstr>
      <vt:lpstr>Times New Roman</vt:lpstr>
      <vt:lpstr>Verdana</vt:lpstr>
      <vt:lpstr>Wingdings</vt:lpstr>
      <vt:lpstr>Office Theme</vt:lpstr>
      <vt:lpstr>Quality of HIV-Care and Management – Benchmarking and Regional Differences across Europe</vt:lpstr>
      <vt:lpstr>PowerPoint Presentation</vt:lpstr>
      <vt:lpstr>Overlap for three conditions among high-burden countries </vt:lpstr>
      <vt:lpstr>New MDR/RR TB cases in 2016</vt:lpstr>
      <vt:lpstr>Alarming rise in new HIV infections in Eastern Europe and Central Asia</vt:lpstr>
      <vt:lpstr>PowerPoint Presentation</vt:lpstr>
      <vt:lpstr>PowerPoint Presentation</vt:lpstr>
      <vt:lpstr>PowerPoint Presentation</vt:lpstr>
      <vt:lpstr>ART coverage and AIDS related deaths, Eastern Europe and central Asia 2000-2016</vt:lpstr>
      <vt:lpstr>HIV treatment coverage by country eastern Europe and central Asia, 2016</vt:lpstr>
      <vt:lpstr>Time to first tuberculosis event in START (immediate vs deferred ART in early HIV infection)</vt:lpstr>
      <vt:lpstr>Risk of serious invasive bacterial infections </vt:lpstr>
      <vt:lpstr>PowerPoint Presentation</vt:lpstr>
      <vt:lpstr>TB treatment results by HIV status</vt:lpstr>
      <vt:lpstr>Organisational set-up of TB services in Eastern and Western Europe - survey</vt:lpstr>
      <vt:lpstr>HIV/TB study:  Diagnosis of TB and availability of DST results </vt:lpstr>
      <vt:lpstr>HIV/TB study:  Projected initial anti-TB treatment efficiency (DST results became available thereafter)</vt:lpstr>
      <vt:lpstr>Antiretroviral treatment in Eastern Europe</vt:lpstr>
      <vt:lpstr> TB/HIV study:  Mortality among TB/HIV patients  according to region of residence </vt:lpstr>
      <vt:lpstr>Shorter course MDR-TB regime</vt:lpstr>
      <vt:lpstr>Summary – convergence of MDR-TB and HIV</vt:lpstr>
      <vt:lpstr>Acknowledgements</vt:lpstr>
      <vt:lpstr>Trends in estimated TB incidence rates 2000-2015 per 100.000 per year (log scale)</vt:lpstr>
      <vt:lpstr>Prevalence of MDR/RR among new TB</vt:lpstr>
      <vt:lpstr>Prevalence of MDR/RR among recurrent TB</vt:lpstr>
      <vt:lpstr>HIV prevalence among new and relapse TB, 2016</vt:lpstr>
      <vt:lpstr>PowerPoint Presentation</vt:lpstr>
      <vt:lpstr>TB incidence in the former Soviet Union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Regimen Optimization</dc:title>
  <dc:creator>Jeremy Penner</dc:creator>
  <cp:lastModifiedBy>Saal</cp:lastModifiedBy>
  <cp:revision>89</cp:revision>
  <dcterms:created xsi:type="dcterms:W3CDTF">2017-01-17T18:40:02Z</dcterms:created>
  <dcterms:modified xsi:type="dcterms:W3CDTF">2018-07-22T08:27:15Z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